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8"/>
  </p:notesMasterIdLst>
  <p:sldIdLst>
    <p:sldId id="758" r:id="rId2"/>
    <p:sldId id="760" r:id="rId3"/>
    <p:sldId id="833" r:id="rId4"/>
    <p:sldId id="759" r:id="rId5"/>
    <p:sldId id="628" r:id="rId6"/>
    <p:sldId id="630" r:id="rId7"/>
    <p:sldId id="633" r:id="rId8"/>
    <p:sldId id="641" r:id="rId9"/>
    <p:sldId id="645" r:id="rId10"/>
    <p:sldId id="649" r:id="rId11"/>
    <p:sldId id="778" r:id="rId12"/>
    <p:sldId id="653" r:id="rId13"/>
    <p:sldId id="655" r:id="rId14"/>
    <p:sldId id="779" r:id="rId15"/>
    <p:sldId id="658" r:id="rId16"/>
    <p:sldId id="780" r:id="rId17"/>
    <p:sldId id="831" r:id="rId18"/>
    <p:sldId id="832" r:id="rId19"/>
    <p:sldId id="824" r:id="rId20"/>
    <p:sldId id="830" r:id="rId21"/>
    <p:sldId id="762" r:id="rId22"/>
    <p:sldId id="673" r:id="rId23"/>
    <p:sldId id="792" r:id="rId24"/>
    <p:sldId id="677" r:id="rId25"/>
    <p:sldId id="680" r:id="rId26"/>
    <p:sldId id="793" r:id="rId27"/>
    <p:sldId id="689" r:id="rId28"/>
    <p:sldId id="691" r:id="rId29"/>
    <p:sldId id="794" r:id="rId30"/>
    <p:sldId id="694" r:id="rId31"/>
    <p:sldId id="825" r:id="rId32"/>
    <p:sldId id="796" r:id="rId33"/>
    <p:sldId id="797" r:id="rId34"/>
    <p:sldId id="761" r:id="rId35"/>
    <p:sldId id="706" r:id="rId36"/>
    <p:sldId id="807" r:id="rId37"/>
    <p:sldId id="809" r:id="rId38"/>
    <p:sldId id="808" r:id="rId39"/>
    <p:sldId id="719" r:id="rId40"/>
    <p:sldId id="721" r:id="rId41"/>
    <p:sldId id="818" r:id="rId42"/>
    <p:sldId id="771" r:id="rId43"/>
    <p:sldId id="765" r:id="rId44"/>
    <p:sldId id="766" r:id="rId45"/>
    <p:sldId id="773" r:id="rId46"/>
    <p:sldId id="774" r:id="rId4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1" autoAdjust="0"/>
    <p:restoredTop sz="81065" autoAdjust="0"/>
  </p:normalViewPr>
  <p:slideViewPr>
    <p:cSldViewPr snapToGrid="0" showGuides="1">
      <p:cViewPr varScale="1">
        <p:scale>
          <a:sx n="135" d="100"/>
          <a:sy n="135" d="100"/>
        </p:scale>
        <p:origin x="1050" y="114"/>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9/19/2018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2: Configure a Network Operating System</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10</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2.1 – </a:t>
            </a:r>
            <a:r>
              <a:rPr lang="en-IE" sz="1200" b="0" i="0" kern="1200" dirty="0">
                <a:solidFill>
                  <a:schemeClr val="tx1"/>
                </a:solidFill>
                <a:effectLst/>
                <a:latin typeface="+mn-lt"/>
                <a:ea typeface="+mn-ea"/>
                <a:cs typeface="+mn-cs"/>
              </a:rPr>
              <a:t>To initially configure a Cisco device, a console connection must be established. Once consoled in, the network technician will have to navigate through various command modes of the IOS CLI. </a:t>
            </a:r>
          </a:p>
          <a:p>
            <a:endParaRPr lang="en-IE" altLang="en-US" sz="1200" b="0" i="0" kern="1200" dirty="0">
              <a:solidFill>
                <a:schemeClr val="tx1"/>
              </a:solidFill>
              <a:effectLst/>
              <a:latin typeface="+mn-lt"/>
              <a:ea typeface="+mn-ea"/>
              <a:cs typeface="+mn-cs"/>
            </a:endParaRPr>
          </a:p>
          <a:p>
            <a:r>
              <a:rPr lang="en-IE" sz="1200" b="0" i="0" kern="1200" dirty="0">
                <a:solidFill>
                  <a:schemeClr val="tx1"/>
                </a:solidFill>
                <a:effectLst/>
                <a:latin typeface="+mn-lt"/>
                <a:ea typeface="+mn-ea"/>
                <a:cs typeface="+mn-cs"/>
              </a:rPr>
              <a:t>As a security feature, the Cisco IOS software separates management access into the following two command modes:</a:t>
            </a:r>
          </a:p>
          <a:p>
            <a:r>
              <a:rPr lang="en-IE" sz="1200" b="1" i="0" kern="1200" dirty="0">
                <a:solidFill>
                  <a:schemeClr val="tx1"/>
                </a:solidFill>
                <a:effectLst/>
                <a:latin typeface="+mn-lt"/>
                <a:ea typeface="+mn-ea"/>
                <a:cs typeface="+mn-cs"/>
              </a:rPr>
              <a:t>User EXEC Mode</a:t>
            </a:r>
            <a:r>
              <a:rPr lang="en-IE" sz="1200" b="0" i="0" kern="1200" dirty="0">
                <a:solidFill>
                  <a:schemeClr val="tx1"/>
                </a:solidFill>
                <a:effectLst/>
                <a:latin typeface="+mn-lt"/>
                <a:ea typeface="+mn-ea"/>
                <a:cs typeface="+mn-cs"/>
              </a:rPr>
              <a:t> - This mode has limited capabilities but is useful for basic operations. It allows only a limited number of basic monitoring commands but does not allow the execution of any commands that might change the configuration of the device. CLI prompt that ends with the &gt; symbol. A “view-only” mode</a:t>
            </a:r>
          </a:p>
          <a:p>
            <a:r>
              <a:rPr lang="en-IE" sz="1200" b="1" i="0" kern="1200" dirty="0">
                <a:solidFill>
                  <a:schemeClr val="tx1"/>
                </a:solidFill>
                <a:effectLst/>
                <a:latin typeface="+mn-lt"/>
                <a:ea typeface="+mn-ea"/>
                <a:cs typeface="+mn-cs"/>
              </a:rPr>
              <a:t>Privileged EXEC Mode</a:t>
            </a:r>
            <a:r>
              <a:rPr lang="en-IE" sz="1200" b="0" i="0" kern="1200" dirty="0">
                <a:solidFill>
                  <a:schemeClr val="tx1"/>
                </a:solidFill>
                <a:effectLst/>
                <a:latin typeface="+mn-lt"/>
                <a:ea typeface="+mn-ea"/>
                <a:cs typeface="+mn-cs"/>
              </a:rPr>
              <a:t> - To execute configuration commands, a network administrator must access privileged EXEC mode. </a:t>
            </a:r>
          </a:p>
          <a:p>
            <a:endParaRPr lang="en-US" altLang="en-US" dirty="0"/>
          </a:p>
        </p:txBody>
      </p:sp>
    </p:spTree>
    <p:extLst>
      <p:ext uri="{BB962C8B-B14F-4D97-AF65-F5344CB8AC3E}">
        <p14:creationId xmlns:p14="http://schemas.microsoft.com/office/powerpoint/2010/main" val="1178389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11</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2.1 – IOS Bootcamp</a:t>
            </a:r>
          </a:p>
          <a:p>
            <a:r>
              <a:rPr lang="en-US" dirty="0"/>
              <a:t>2.1.3 – Navigate the IOS</a:t>
            </a:r>
          </a:p>
          <a:p>
            <a:r>
              <a:rPr lang="en-US" dirty="0"/>
              <a:t>2.1.3.2 – Primary Command Modes</a:t>
            </a:r>
          </a:p>
          <a:p>
            <a:endParaRPr lang="en-US" altLang="en-US" dirty="0"/>
          </a:p>
        </p:txBody>
      </p:sp>
    </p:spTree>
    <p:extLst>
      <p:ext uri="{BB962C8B-B14F-4D97-AF65-F5344CB8AC3E}">
        <p14:creationId xmlns:p14="http://schemas.microsoft.com/office/powerpoint/2010/main" val="752634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IOS Bootcamp</a:t>
            </a:r>
          </a:p>
          <a:p>
            <a:r>
              <a:rPr lang="en-US" dirty="0"/>
              <a:t>2.1.3 – Navigate the IOS</a:t>
            </a:r>
          </a:p>
          <a:p>
            <a:r>
              <a:rPr lang="en-US" dirty="0"/>
              <a:t>2.1.3.3 – Configuration Command Modes</a:t>
            </a:r>
          </a:p>
          <a:p>
            <a:endParaRPr lang="en-US" alt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55356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IOS Bootcamp</a:t>
            </a:r>
          </a:p>
          <a:p>
            <a:r>
              <a:rPr lang="en-US" dirty="0"/>
              <a:t>2.1.3 – Navigate the IOS</a:t>
            </a:r>
          </a:p>
          <a:p>
            <a:r>
              <a:rPr lang="en-US" dirty="0"/>
              <a:t>2.1.3.4 – </a:t>
            </a:r>
            <a:r>
              <a:rPr lang="en-US" sz="1200" b="0" i="0" kern="1200" dirty="0">
                <a:solidFill>
                  <a:schemeClr val="tx1"/>
                </a:solidFill>
                <a:effectLst/>
                <a:latin typeface="+mn-lt"/>
                <a:ea typeface="+mn-ea"/>
                <a:cs typeface="+mn-cs"/>
              </a:rPr>
              <a:t>Navigate Between IOS Modes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3617582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IOS Bootcamp</a:t>
            </a:r>
          </a:p>
          <a:p>
            <a:r>
              <a:rPr lang="en-US" dirty="0"/>
              <a:t>2.1.3 – Navigate the IOS</a:t>
            </a:r>
          </a:p>
          <a:p>
            <a:r>
              <a:rPr lang="en-US" dirty="0"/>
              <a:t>2.1.3.4 – </a:t>
            </a:r>
            <a:r>
              <a:rPr lang="en-US" sz="1200" b="0" i="0" kern="1200" dirty="0">
                <a:solidFill>
                  <a:schemeClr val="tx1"/>
                </a:solidFill>
                <a:effectLst/>
                <a:latin typeface="+mn-lt"/>
                <a:ea typeface="+mn-ea"/>
                <a:cs typeface="+mn-cs"/>
              </a:rPr>
              <a:t>Navigate Between IOS Modes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3865290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IOS Bootcamp</a:t>
            </a:r>
          </a:p>
          <a:p>
            <a:r>
              <a:rPr lang="en-US" dirty="0"/>
              <a:t>2.1.4 – The Command Structure</a:t>
            </a:r>
          </a:p>
          <a:p>
            <a:r>
              <a:rPr lang="en-US" dirty="0"/>
              <a:t>2.1.4.1 – </a:t>
            </a:r>
            <a:r>
              <a:rPr lang="en-US" sz="1200" b="0" i="0" kern="1200" dirty="0">
                <a:solidFill>
                  <a:schemeClr val="tx1"/>
                </a:solidFill>
                <a:effectLst/>
                <a:latin typeface="+mn-lt"/>
                <a:ea typeface="+mn-ea"/>
                <a:cs typeface="+mn-cs"/>
              </a:rPr>
              <a:t>Basic IOS Command Structure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4003300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IOS Bootcamp</a:t>
            </a:r>
          </a:p>
          <a:p>
            <a:r>
              <a:rPr lang="en-US" dirty="0"/>
              <a:t>2.1.4 – The Command Structure</a:t>
            </a:r>
          </a:p>
          <a:p>
            <a:r>
              <a:rPr lang="en-US" dirty="0"/>
              <a:t>2.1.4.2 – </a:t>
            </a:r>
            <a:r>
              <a:rPr lang="en-US" sz="1200" b="0" i="0" kern="1200" dirty="0">
                <a:solidFill>
                  <a:schemeClr val="tx1"/>
                </a:solidFill>
                <a:effectLst/>
                <a:latin typeface="+mn-lt"/>
                <a:ea typeface="+mn-ea"/>
                <a:cs typeface="+mn-cs"/>
              </a:rPr>
              <a:t>IOS Command Syntax</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561006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IOS Bootcamp</a:t>
            </a:r>
          </a:p>
          <a:p>
            <a:r>
              <a:rPr lang="en-US" dirty="0"/>
              <a:t>2.1.4 – The Command Structure</a:t>
            </a:r>
          </a:p>
          <a:p>
            <a:r>
              <a:rPr lang="en-US" dirty="0"/>
              <a:t>2.1.4.3 – </a:t>
            </a:r>
            <a:r>
              <a:rPr lang="en-US" sz="1200" b="0" i="0" kern="1200" dirty="0">
                <a:solidFill>
                  <a:schemeClr val="tx1"/>
                </a:solidFill>
                <a:effectLst/>
                <a:latin typeface="+mn-lt"/>
                <a:ea typeface="+mn-ea"/>
                <a:cs typeface="+mn-cs"/>
              </a:rPr>
              <a:t>IOS Help Features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981025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IOS Bootcamp</a:t>
            </a:r>
          </a:p>
          <a:p>
            <a:r>
              <a:rPr lang="en-US" dirty="0"/>
              <a:t>2.1.4 – The Command Structure</a:t>
            </a:r>
          </a:p>
          <a:p>
            <a:r>
              <a:rPr lang="en-US" dirty="0"/>
              <a:t>2.1.4.3 – </a:t>
            </a:r>
            <a:r>
              <a:rPr lang="en-US" sz="1200" b="0" i="0" kern="1200" dirty="0">
                <a:solidFill>
                  <a:schemeClr val="tx1"/>
                </a:solidFill>
                <a:effectLst/>
                <a:latin typeface="+mn-lt"/>
                <a:ea typeface="+mn-ea"/>
                <a:cs typeface="+mn-cs"/>
              </a:rPr>
              <a:t>IOS Help Features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2957956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IOS Bootcamp</a:t>
            </a:r>
          </a:p>
          <a:p>
            <a:r>
              <a:rPr lang="en-US" dirty="0"/>
              <a:t>2.1.4 – The Command Structure</a:t>
            </a:r>
          </a:p>
          <a:p>
            <a:r>
              <a:rPr lang="en-US" dirty="0"/>
              <a:t>2.1.4.4 – </a:t>
            </a:r>
            <a:r>
              <a:rPr lang="en-US" sz="1200" b="0" i="0" kern="1200" dirty="0">
                <a:solidFill>
                  <a:schemeClr val="tx1"/>
                </a:solidFill>
                <a:effectLst/>
                <a:latin typeface="+mn-lt"/>
                <a:ea typeface="+mn-ea"/>
                <a:cs typeface="+mn-cs"/>
              </a:rPr>
              <a:t>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82388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2: Configure a Network Operating System</a:t>
            </a:r>
            <a:endParaRPr lang="en-GB" b="0" dirty="0"/>
          </a:p>
          <a:p>
            <a:endParaRPr lang="en-GB" dirty="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IOS Bootcamp</a:t>
            </a:r>
          </a:p>
          <a:p>
            <a:r>
              <a:rPr lang="en-US" dirty="0"/>
              <a:t>2.1.4 – The Command Structure</a:t>
            </a:r>
          </a:p>
          <a:p>
            <a:r>
              <a:rPr lang="en-US" dirty="0"/>
              <a:t>2.1.4.5 – Video Demonstration - </a:t>
            </a:r>
            <a:r>
              <a:rPr lang="en-US" sz="1200" b="0" i="0" kern="1200" dirty="0">
                <a:solidFill>
                  <a:schemeClr val="tx1"/>
                </a:solidFill>
                <a:effectLst/>
                <a:latin typeface="+mn-lt"/>
                <a:ea typeface="+mn-ea"/>
                <a:cs typeface="+mn-cs"/>
              </a:rPr>
              <a:t>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3871396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2 - Configure a Network Operating System</a:t>
            </a:r>
          </a:p>
          <a:p>
            <a:pPr>
              <a:buFontTx/>
              <a:buNone/>
            </a:pPr>
            <a:r>
              <a:rPr lang="en-US" sz="1200" b="0" dirty="0"/>
              <a:t>2.2 – Basic Device Configuration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22</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2.2 – Basic Device Configuration</a:t>
            </a:r>
          </a:p>
          <a:p>
            <a:r>
              <a:rPr lang="en-US" dirty="0"/>
              <a:t>2.2.1 – Hostnames</a:t>
            </a:r>
          </a:p>
          <a:p>
            <a:r>
              <a:rPr lang="en-US" dirty="0"/>
              <a:t>2.2.1.1 – </a:t>
            </a:r>
            <a:r>
              <a:rPr lang="en-US" sz="1200" b="0" i="0" kern="1200" dirty="0">
                <a:solidFill>
                  <a:schemeClr val="tx1"/>
                </a:solidFill>
                <a:effectLst/>
                <a:latin typeface="+mn-lt"/>
                <a:ea typeface="+mn-ea"/>
                <a:cs typeface="+mn-cs"/>
              </a:rPr>
              <a:t>Device Names</a:t>
            </a:r>
            <a:endParaRPr lang="en-US" dirty="0"/>
          </a:p>
          <a:p>
            <a:endParaRPr lang="en-US" dirty="0"/>
          </a:p>
        </p:txBody>
      </p:sp>
    </p:spTree>
    <p:extLst>
      <p:ext uri="{BB962C8B-B14F-4D97-AF65-F5344CB8AC3E}">
        <p14:creationId xmlns:p14="http://schemas.microsoft.com/office/powerpoint/2010/main" val="2048354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23</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2.2 – Basic Device Configuration</a:t>
            </a:r>
          </a:p>
          <a:p>
            <a:r>
              <a:rPr lang="en-US" dirty="0"/>
              <a:t>2.2.1 – Hostnames</a:t>
            </a:r>
          </a:p>
          <a:p>
            <a:r>
              <a:rPr lang="en-US" dirty="0"/>
              <a:t>2.2.1.2 – </a:t>
            </a:r>
            <a:r>
              <a:rPr lang="en-US" sz="1200" b="0" i="0" kern="1200" dirty="0">
                <a:solidFill>
                  <a:schemeClr val="tx1"/>
                </a:solidFill>
                <a:effectLst/>
                <a:latin typeface="+mn-lt"/>
                <a:ea typeface="+mn-ea"/>
                <a:cs typeface="+mn-cs"/>
              </a:rPr>
              <a:t>Configure Hostnames</a:t>
            </a:r>
            <a:endParaRPr lang="en-US" dirty="0"/>
          </a:p>
          <a:p>
            <a:endParaRPr lang="en-US" dirty="0"/>
          </a:p>
        </p:txBody>
      </p:sp>
    </p:spTree>
    <p:extLst>
      <p:ext uri="{BB962C8B-B14F-4D97-AF65-F5344CB8AC3E}">
        <p14:creationId xmlns:p14="http://schemas.microsoft.com/office/powerpoint/2010/main" val="3559059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C0C7F319-4A3F-477B-9E4B-7E28D60B78E2}" type="slidenum">
              <a:rPr lang="en-US" altLang="en-US" sz="800" smtClean="0"/>
              <a:pPr/>
              <a:t>24</a:t>
            </a:fld>
            <a:endParaRPr lang="en-US" altLang="en-US" sz="800" dirty="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2.2 – Basic Device Configuration</a:t>
            </a:r>
          </a:p>
          <a:p>
            <a:r>
              <a:rPr lang="en-US" dirty="0"/>
              <a:t>2.2.2 – Limit Access to Device Configurations</a:t>
            </a:r>
          </a:p>
          <a:p>
            <a:r>
              <a:rPr lang="en-US" dirty="0"/>
              <a:t>2.2.2.1 – </a:t>
            </a:r>
            <a:r>
              <a:rPr lang="en-US" sz="1200" b="0" i="0" kern="1200" dirty="0">
                <a:solidFill>
                  <a:schemeClr val="tx1"/>
                </a:solidFill>
                <a:effectLst/>
                <a:latin typeface="+mn-lt"/>
                <a:ea typeface="+mn-ea"/>
                <a:cs typeface="+mn-cs"/>
              </a:rPr>
              <a:t>Secure Device Access</a:t>
            </a:r>
            <a:endParaRPr lang="en-US" dirty="0"/>
          </a:p>
        </p:txBody>
      </p:sp>
    </p:spTree>
    <p:extLst>
      <p:ext uri="{BB962C8B-B14F-4D97-AF65-F5344CB8AC3E}">
        <p14:creationId xmlns:p14="http://schemas.microsoft.com/office/powerpoint/2010/main" val="3370791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3D88A166-5844-4FB4-97A9-214D99A1EE6A}" type="slidenum">
              <a:rPr lang="en-US" altLang="en-US" sz="800" smtClean="0"/>
              <a:pPr/>
              <a:t>25</a:t>
            </a:fld>
            <a:endParaRPr lang="en-US" altLang="en-US" sz="800" dirty="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2.2 – Basic Device Configuration</a:t>
            </a:r>
          </a:p>
          <a:p>
            <a:r>
              <a:rPr lang="en-US" dirty="0"/>
              <a:t>2.2.2 – Limit Access to Device Configurations</a:t>
            </a:r>
          </a:p>
          <a:p>
            <a:r>
              <a:rPr lang="en-US" dirty="0"/>
              <a:t>2.2.2.2 – </a:t>
            </a:r>
            <a:r>
              <a:rPr lang="en-US" sz="1200" b="0" i="0" kern="1200" dirty="0">
                <a:solidFill>
                  <a:schemeClr val="tx1"/>
                </a:solidFill>
                <a:effectLst/>
                <a:latin typeface="+mn-lt"/>
                <a:ea typeface="+mn-ea"/>
                <a:cs typeface="+mn-cs"/>
              </a:rPr>
              <a:t>Configure Passwords</a:t>
            </a:r>
            <a:endParaRPr lang="en-US" dirty="0"/>
          </a:p>
        </p:txBody>
      </p:sp>
    </p:spTree>
    <p:extLst>
      <p:ext uri="{BB962C8B-B14F-4D97-AF65-F5344CB8AC3E}">
        <p14:creationId xmlns:p14="http://schemas.microsoft.com/office/powerpoint/2010/main" val="2424501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3D88A166-5844-4FB4-97A9-214D99A1EE6A}" type="slidenum">
              <a:rPr lang="en-US" altLang="en-US" sz="800" smtClean="0"/>
              <a:pPr/>
              <a:t>26</a:t>
            </a:fld>
            <a:endParaRPr lang="en-US" altLang="en-US" sz="800" dirty="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2.2 – Basic Device Configuration</a:t>
            </a:r>
          </a:p>
          <a:p>
            <a:r>
              <a:rPr lang="en-US" dirty="0"/>
              <a:t>2.2.2 – Limit Access to Device Configurations</a:t>
            </a:r>
          </a:p>
          <a:p>
            <a:r>
              <a:rPr lang="en-US" dirty="0"/>
              <a:t>2.2.2.2 – </a:t>
            </a:r>
            <a:r>
              <a:rPr lang="en-US" sz="1200" b="0" i="0" kern="1200" dirty="0">
                <a:solidFill>
                  <a:schemeClr val="tx1"/>
                </a:solidFill>
                <a:effectLst/>
                <a:latin typeface="+mn-lt"/>
                <a:ea typeface="+mn-ea"/>
                <a:cs typeface="+mn-cs"/>
              </a:rPr>
              <a:t>Configure Passwords</a:t>
            </a:r>
            <a:endParaRPr lang="en-US" dirty="0"/>
          </a:p>
        </p:txBody>
      </p:sp>
    </p:spTree>
    <p:extLst>
      <p:ext uri="{BB962C8B-B14F-4D97-AF65-F5344CB8AC3E}">
        <p14:creationId xmlns:p14="http://schemas.microsoft.com/office/powerpoint/2010/main" val="933472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 Basic Device Configuration</a:t>
            </a:r>
          </a:p>
          <a:p>
            <a:r>
              <a:rPr lang="en-US" dirty="0"/>
              <a:t>2.2.2 – Limit Access to Device Configurations</a:t>
            </a:r>
          </a:p>
          <a:p>
            <a:r>
              <a:rPr lang="en-US" dirty="0"/>
              <a:t>2.2.2.3 – </a:t>
            </a:r>
            <a:r>
              <a:rPr lang="en-US" sz="1200" b="0" i="0" kern="1200" dirty="0">
                <a:solidFill>
                  <a:schemeClr val="tx1"/>
                </a:solidFill>
                <a:effectLst/>
                <a:latin typeface="+mn-lt"/>
                <a:ea typeface="+mn-ea"/>
                <a:cs typeface="+mn-cs"/>
              </a:rPr>
              <a:t>Encrypt Passwords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40460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 Basic Device Configuration</a:t>
            </a:r>
          </a:p>
          <a:p>
            <a:r>
              <a:rPr lang="en-US" dirty="0"/>
              <a:t>2.2.2 – Limit Access to Device Configurations</a:t>
            </a:r>
          </a:p>
          <a:p>
            <a:r>
              <a:rPr lang="en-US" dirty="0"/>
              <a:t>2.2.2.4 – </a:t>
            </a:r>
            <a:r>
              <a:rPr lang="en-US" sz="1200" b="0" i="0" kern="1200" dirty="0">
                <a:solidFill>
                  <a:schemeClr val="tx1"/>
                </a:solidFill>
                <a:effectLst/>
                <a:latin typeface="+mn-lt"/>
                <a:ea typeface="+mn-ea"/>
                <a:cs typeface="+mn-cs"/>
              </a:rPr>
              <a:t>Banner Messages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492465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 Basic Device Configuration</a:t>
            </a:r>
          </a:p>
          <a:p>
            <a:r>
              <a:rPr lang="en-US" dirty="0"/>
              <a:t>2.2.2 – Limit Access to Device Configurations</a:t>
            </a:r>
          </a:p>
          <a:p>
            <a:r>
              <a:rPr lang="en-US" dirty="0"/>
              <a:t>2.2.2.5– </a:t>
            </a:r>
            <a:r>
              <a:rPr lang="en-CA" altLang="en-US" dirty="0"/>
              <a:t>Syntax Checker – Limiting Access to a Switch</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816643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2: Configure a Network Operating System</a:t>
            </a:r>
            <a:endParaRPr lang="en-GB" b="0" dirty="0"/>
          </a:p>
          <a:p>
            <a:endParaRPr lang="en-GB" dirty="0"/>
          </a:p>
        </p:txBody>
      </p:sp>
    </p:spTree>
    <p:extLst>
      <p:ext uri="{BB962C8B-B14F-4D97-AF65-F5344CB8AC3E}">
        <p14:creationId xmlns:p14="http://schemas.microsoft.com/office/powerpoint/2010/main" val="2598644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 Basic Device Configuration</a:t>
            </a:r>
          </a:p>
          <a:p>
            <a:r>
              <a:rPr lang="en-US" dirty="0"/>
              <a:t>2.2.3 – Save Configurations</a:t>
            </a:r>
          </a:p>
          <a:p>
            <a:r>
              <a:rPr lang="en-US" dirty="0"/>
              <a:t>2.2.3.1 – Save</a:t>
            </a:r>
            <a:r>
              <a:rPr lang="en-US" sz="1200" b="0" i="0" kern="1200" dirty="0">
                <a:solidFill>
                  <a:schemeClr val="tx1"/>
                </a:solidFill>
                <a:effectLst/>
                <a:latin typeface="+mn-lt"/>
                <a:ea typeface="+mn-ea"/>
                <a:cs typeface="+mn-cs"/>
              </a:rPr>
              <a:t> the Running Configuration File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2153081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 Basic Device Configuration</a:t>
            </a:r>
          </a:p>
          <a:p>
            <a:r>
              <a:rPr lang="en-US" dirty="0"/>
              <a:t>2.2.3 – Save Configurations</a:t>
            </a:r>
          </a:p>
          <a:p>
            <a:r>
              <a:rPr lang="en-US" dirty="0"/>
              <a:t>2.2.3.2 – Alter</a:t>
            </a:r>
            <a:r>
              <a:rPr lang="en-US" sz="1200" b="0" i="0" kern="1200" dirty="0">
                <a:solidFill>
                  <a:schemeClr val="tx1"/>
                </a:solidFill>
                <a:effectLst/>
                <a:latin typeface="+mn-lt"/>
                <a:ea typeface="+mn-ea"/>
                <a:cs typeface="+mn-cs"/>
              </a:rPr>
              <a:t> the Running Configuration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215632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 Basic Device Configuration</a:t>
            </a:r>
          </a:p>
          <a:p>
            <a:r>
              <a:rPr lang="en-US" dirty="0"/>
              <a:t>2.2.3 – Save Configurations</a:t>
            </a:r>
          </a:p>
          <a:p>
            <a:r>
              <a:rPr lang="en-US" dirty="0"/>
              <a:t>2.2.3.3 – </a:t>
            </a:r>
            <a:r>
              <a:rPr lang="en-US" sz="1200" b="0" i="0" kern="1200" dirty="0">
                <a:solidFill>
                  <a:schemeClr val="tx1"/>
                </a:solidFill>
                <a:effectLst/>
                <a:latin typeface="+mn-lt"/>
                <a:ea typeface="+mn-ea"/>
                <a:cs typeface="+mn-cs"/>
              </a:rPr>
              <a:t>Capture Configuration to a Text File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595068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 Basic Device Configuration</a:t>
            </a:r>
          </a:p>
          <a:p>
            <a:r>
              <a:rPr lang="en-US" dirty="0"/>
              <a:t>2.2.3 – Save Configurations</a:t>
            </a:r>
          </a:p>
          <a:p>
            <a:r>
              <a:rPr lang="en-US" dirty="0"/>
              <a:t>2.2.3.3 – </a:t>
            </a:r>
            <a:r>
              <a:rPr lang="en-US" sz="1200" b="0" i="0" kern="1200" dirty="0">
                <a:solidFill>
                  <a:schemeClr val="tx1"/>
                </a:solidFill>
                <a:effectLst/>
                <a:latin typeface="+mn-lt"/>
                <a:ea typeface="+mn-ea"/>
                <a:cs typeface="+mn-cs"/>
              </a:rPr>
              <a:t>Capture Configuration to a Text File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365134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2 - Configure a Network Operating System</a:t>
            </a:r>
          </a:p>
          <a:p>
            <a:r>
              <a:rPr lang="en-US" dirty="0"/>
              <a:t>2.3 – Address Schemes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2720186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8155D404-98CE-4AE9-9F60-EBD3FFCE56C8}" type="slidenum">
              <a:rPr lang="en-US" altLang="en-US" sz="800" smtClean="0"/>
              <a:pPr/>
              <a:t>35</a:t>
            </a:fld>
            <a:endParaRPr lang="en-US" altLang="en-US" sz="800" dirty="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2.3 – Address Schemes</a:t>
            </a:r>
          </a:p>
          <a:p>
            <a:r>
              <a:rPr lang="en-US" dirty="0"/>
              <a:t>2.3.1 – Ports and Addresses</a:t>
            </a:r>
          </a:p>
          <a:p>
            <a:r>
              <a:rPr lang="en-US" dirty="0"/>
              <a:t>2.3.1.1 – </a:t>
            </a:r>
            <a:r>
              <a:rPr lang="en-US" sz="1200" b="0" i="0" kern="1200" dirty="0">
                <a:solidFill>
                  <a:schemeClr val="tx1"/>
                </a:solidFill>
                <a:effectLst/>
                <a:latin typeface="+mn-lt"/>
                <a:ea typeface="+mn-ea"/>
                <a:cs typeface="+mn-cs"/>
              </a:rPr>
              <a:t>IP Addresses</a:t>
            </a:r>
            <a:endParaRPr lang="en-US" dirty="0"/>
          </a:p>
        </p:txBody>
      </p:sp>
    </p:spTree>
    <p:extLst>
      <p:ext uri="{BB962C8B-B14F-4D97-AF65-F5344CB8AC3E}">
        <p14:creationId xmlns:p14="http://schemas.microsoft.com/office/powerpoint/2010/main" val="3343419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8155D404-98CE-4AE9-9F60-EBD3FFCE56C8}" type="slidenum">
              <a:rPr lang="en-US" altLang="en-US" sz="800" smtClean="0"/>
              <a:pPr/>
              <a:t>36</a:t>
            </a:fld>
            <a:endParaRPr lang="en-US" altLang="en-US" sz="800" dirty="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2.3 – Address Schemes</a:t>
            </a:r>
          </a:p>
          <a:p>
            <a:r>
              <a:rPr lang="en-US" dirty="0"/>
              <a:t>2.3.1 – Ports and Addresses</a:t>
            </a:r>
          </a:p>
          <a:p>
            <a:r>
              <a:rPr lang="en-US" dirty="0"/>
              <a:t>2.3.1.2 – </a:t>
            </a:r>
            <a:r>
              <a:rPr lang="en-US" sz="1200" b="0" i="0" kern="1200" dirty="0">
                <a:solidFill>
                  <a:schemeClr val="tx1"/>
                </a:solidFill>
                <a:effectLst/>
                <a:latin typeface="+mn-lt"/>
                <a:ea typeface="+mn-ea"/>
                <a:cs typeface="+mn-cs"/>
              </a:rPr>
              <a:t>Interfaces and Ports</a:t>
            </a:r>
            <a:endParaRPr lang="en-US" dirty="0"/>
          </a:p>
        </p:txBody>
      </p:sp>
    </p:spTree>
    <p:extLst>
      <p:ext uri="{BB962C8B-B14F-4D97-AF65-F5344CB8AC3E}">
        <p14:creationId xmlns:p14="http://schemas.microsoft.com/office/powerpoint/2010/main" val="925910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51F6FEFE-5E4C-4C3D-B8CA-C21F54FA99CA}" type="slidenum">
              <a:rPr lang="en-US" altLang="en-US" sz="800" smtClean="0"/>
              <a:pPr/>
              <a:t>37</a:t>
            </a:fld>
            <a:endParaRPr lang="en-US" altLang="en-US" sz="800" dirty="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2.3 – Address Schemes</a:t>
            </a:r>
          </a:p>
          <a:p>
            <a:r>
              <a:rPr lang="en-US" dirty="0"/>
              <a:t>2.3.2. – </a:t>
            </a:r>
            <a:r>
              <a:rPr lang="en-US" sz="1200" b="0" i="0" kern="1200" dirty="0">
                <a:solidFill>
                  <a:schemeClr val="tx1"/>
                </a:solidFill>
                <a:effectLst/>
                <a:latin typeface="+mn-lt"/>
                <a:ea typeface="+mn-ea"/>
                <a:cs typeface="+mn-cs"/>
              </a:rPr>
              <a:t>Configure IP Addressing 	</a:t>
            </a:r>
            <a:endParaRPr lang="en-US" dirty="0"/>
          </a:p>
          <a:p>
            <a:pPr>
              <a:lnSpc>
                <a:spcPct val="80000"/>
              </a:lnSpc>
              <a:buFontTx/>
              <a:buNone/>
            </a:pPr>
            <a:r>
              <a:rPr lang="en-US" altLang="en-US" dirty="0"/>
              <a:t>2.3.2.1 - Manual IP Address Configuration for End Devices</a:t>
            </a:r>
          </a:p>
        </p:txBody>
      </p:sp>
    </p:spTree>
    <p:extLst>
      <p:ext uri="{BB962C8B-B14F-4D97-AF65-F5344CB8AC3E}">
        <p14:creationId xmlns:p14="http://schemas.microsoft.com/office/powerpoint/2010/main" val="1614502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51F6FEFE-5E4C-4C3D-B8CA-C21F54FA99CA}" type="slidenum">
              <a:rPr lang="en-US" altLang="en-US" sz="800" smtClean="0"/>
              <a:pPr/>
              <a:t>38</a:t>
            </a:fld>
            <a:endParaRPr lang="en-US" altLang="en-US" sz="800" dirty="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2.3 – Address Schemes</a:t>
            </a:r>
          </a:p>
          <a:p>
            <a:r>
              <a:rPr lang="en-US" dirty="0"/>
              <a:t>2.3.2. – </a:t>
            </a:r>
            <a:r>
              <a:rPr lang="en-US" sz="1200" b="0" i="0" kern="1200" dirty="0">
                <a:solidFill>
                  <a:schemeClr val="tx1"/>
                </a:solidFill>
                <a:effectLst/>
                <a:latin typeface="+mn-lt"/>
                <a:ea typeface="+mn-ea"/>
                <a:cs typeface="+mn-cs"/>
              </a:rPr>
              <a:t>Configure IP Addressing 	</a:t>
            </a:r>
            <a:endParaRPr lang="en-US" dirty="0"/>
          </a:p>
          <a:p>
            <a:pPr>
              <a:lnSpc>
                <a:spcPct val="80000"/>
              </a:lnSpc>
              <a:buFontTx/>
              <a:buNone/>
            </a:pPr>
            <a:r>
              <a:rPr lang="en-US" altLang="en-US" dirty="0"/>
              <a:t>2.3.2.2 - Automatic IP Address Configuration for End Devices</a:t>
            </a:r>
          </a:p>
        </p:txBody>
      </p:sp>
    </p:spTree>
    <p:extLst>
      <p:ext uri="{BB962C8B-B14F-4D97-AF65-F5344CB8AC3E}">
        <p14:creationId xmlns:p14="http://schemas.microsoft.com/office/powerpoint/2010/main" val="4132431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4F5EDC59-B25D-4B00-823B-62727E6DFDD9}" type="slidenum">
              <a:rPr lang="en-US" altLang="en-US" sz="800" smtClean="0"/>
              <a:pPr/>
              <a:t>39</a:t>
            </a:fld>
            <a:endParaRPr lang="en-US" altLang="en-US" sz="800"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2.3 – Address Schemes</a:t>
            </a:r>
          </a:p>
          <a:p>
            <a:r>
              <a:rPr lang="en-US" dirty="0"/>
              <a:t>2.3.2. – </a:t>
            </a:r>
            <a:r>
              <a:rPr lang="en-US" sz="1200" b="0" i="0" kern="1200" dirty="0">
                <a:solidFill>
                  <a:schemeClr val="tx1"/>
                </a:solidFill>
                <a:effectLst/>
                <a:latin typeface="+mn-lt"/>
                <a:ea typeface="+mn-ea"/>
                <a:cs typeface="+mn-cs"/>
              </a:rPr>
              <a:t>Configure IP Addressing 	</a:t>
            </a:r>
            <a:endParaRPr lang="en-US" dirty="0"/>
          </a:p>
          <a:p>
            <a:pPr>
              <a:lnSpc>
                <a:spcPct val="80000"/>
              </a:lnSpc>
              <a:buFontTx/>
              <a:buNone/>
            </a:pPr>
            <a:r>
              <a:rPr lang="en-US" altLang="en-US" dirty="0"/>
              <a:t>2.3.2.3 – Switch Virtual Interface Configuration (page 2.3.2.4 has</a:t>
            </a:r>
            <a:r>
              <a:rPr lang="en-US" altLang="en-US" baseline="0" dirty="0"/>
              <a:t> no content, only a Syntax Checker)</a:t>
            </a:r>
            <a:endParaRPr lang="en-US" altLang="en-US" dirty="0"/>
          </a:p>
        </p:txBody>
      </p:sp>
    </p:spTree>
    <p:extLst>
      <p:ext uri="{BB962C8B-B14F-4D97-AF65-F5344CB8AC3E}">
        <p14:creationId xmlns:p14="http://schemas.microsoft.com/office/powerpoint/2010/main" val="303233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2 - Configure a Network Operating System</a:t>
            </a:r>
          </a:p>
          <a:p>
            <a:pPr>
              <a:buFontTx/>
              <a:buNone/>
            </a:pPr>
            <a:r>
              <a:rPr lang="en-US" sz="1200" b="0" dirty="0"/>
              <a:t>2.1 – IOS Bootcamp</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pPr/>
              <a:t>40</a:t>
            </a:fld>
            <a:endParaRPr lang="en-US" altLang="en-US" sz="800" dirty="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2.3 – Address Schemes</a:t>
            </a:r>
          </a:p>
          <a:p>
            <a:r>
              <a:rPr lang="en-US" dirty="0"/>
              <a:t>2.3.3. – </a:t>
            </a:r>
            <a:r>
              <a:rPr lang="en-US" sz="1200" b="0" i="0" kern="1200" dirty="0">
                <a:solidFill>
                  <a:schemeClr val="tx1"/>
                </a:solidFill>
                <a:effectLst/>
                <a:latin typeface="+mn-lt"/>
                <a:ea typeface="+mn-ea"/>
                <a:cs typeface="+mn-cs"/>
              </a:rPr>
              <a:t>Verifying Connectivity 	</a:t>
            </a:r>
            <a:endParaRPr lang="en-US" dirty="0"/>
          </a:p>
          <a:p>
            <a:pPr>
              <a:lnSpc>
                <a:spcPct val="80000"/>
              </a:lnSpc>
              <a:buFontTx/>
              <a:buNone/>
            </a:pPr>
            <a:r>
              <a:rPr lang="en-US" altLang="en-US" dirty="0"/>
              <a:t>2.3.3.1 – </a:t>
            </a:r>
            <a:r>
              <a:rPr lang="en-US" dirty="0"/>
              <a:t>Interface Addressing Verification</a:t>
            </a:r>
            <a:endParaRPr lang="en-US" altLang="en-US" dirty="0"/>
          </a:p>
        </p:txBody>
      </p:sp>
    </p:spTree>
    <p:extLst>
      <p:ext uri="{BB962C8B-B14F-4D97-AF65-F5344CB8AC3E}">
        <p14:creationId xmlns:p14="http://schemas.microsoft.com/office/powerpoint/2010/main" val="1002571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pPr/>
              <a:t>41</a:t>
            </a:fld>
            <a:endParaRPr lang="en-US" altLang="en-US" sz="800" dirty="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2.3 – Address Schemes</a:t>
            </a:r>
          </a:p>
          <a:p>
            <a:r>
              <a:rPr lang="en-US" dirty="0"/>
              <a:t>2.3.3. – </a:t>
            </a:r>
            <a:r>
              <a:rPr lang="en-US" sz="1200" b="0" i="0" kern="1200" dirty="0">
                <a:solidFill>
                  <a:schemeClr val="tx1"/>
                </a:solidFill>
                <a:effectLst/>
                <a:latin typeface="+mn-lt"/>
                <a:ea typeface="+mn-ea"/>
                <a:cs typeface="+mn-cs"/>
              </a:rPr>
              <a:t>Verifying Connectivity 	</a:t>
            </a:r>
            <a:endParaRPr lang="en-US" dirty="0"/>
          </a:p>
          <a:p>
            <a:pPr>
              <a:lnSpc>
                <a:spcPct val="80000"/>
              </a:lnSpc>
              <a:buFontTx/>
              <a:buNone/>
            </a:pPr>
            <a:r>
              <a:rPr lang="en-US" altLang="en-US" dirty="0"/>
              <a:t>2.3.3.2 – </a:t>
            </a:r>
            <a:r>
              <a:rPr lang="en-US" dirty="0"/>
              <a:t>End-to-End Connectivity Test</a:t>
            </a:r>
            <a:endParaRPr lang="en-US" altLang="en-US" dirty="0"/>
          </a:p>
        </p:txBody>
      </p:sp>
    </p:spTree>
    <p:extLst>
      <p:ext uri="{BB962C8B-B14F-4D97-AF65-F5344CB8AC3E}">
        <p14:creationId xmlns:p14="http://schemas.microsoft.com/office/powerpoint/2010/main" val="3665074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2 - Configure a Network Operating System</a:t>
            </a:r>
          </a:p>
          <a:p>
            <a:r>
              <a:rPr lang="en-US" dirty="0"/>
              <a:t>2.4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2.4 – Summary</a:t>
            </a:r>
          </a:p>
          <a:p>
            <a:r>
              <a:rPr lang="en-US" dirty="0"/>
              <a:t>2.4.1 – </a:t>
            </a:r>
            <a:r>
              <a:rPr lang="en-US" sz="1200" b="0" i="0" kern="1200" dirty="0">
                <a:solidFill>
                  <a:schemeClr val="tx1"/>
                </a:solidFill>
                <a:effectLst/>
                <a:latin typeface="+mn-lt"/>
                <a:ea typeface="+mn-ea"/>
                <a:cs typeface="+mn-cs"/>
              </a:rPr>
              <a:t>Conclusion 	</a:t>
            </a:r>
            <a:endParaRPr lang="en-US" dirty="0"/>
          </a:p>
          <a:p>
            <a:pPr>
              <a:lnSpc>
                <a:spcPct val="80000"/>
              </a:lnSpc>
              <a:buFontTx/>
              <a:buNone/>
            </a:pPr>
            <a:r>
              <a:rPr lang="en-US" altLang="en-US" dirty="0"/>
              <a:t>2.4.1.3 – </a:t>
            </a:r>
            <a:r>
              <a:rPr lang="en-US" dirty="0"/>
              <a:t>Chapter 2: Configure a Network Operating System</a:t>
            </a:r>
            <a:endParaRPr lang="en-US" altLang="en-US" dirty="0"/>
          </a:p>
        </p:txBody>
      </p:sp>
    </p:spTree>
    <p:extLst>
      <p:ext uri="{BB962C8B-B14F-4D97-AF65-F5344CB8AC3E}">
        <p14:creationId xmlns:p14="http://schemas.microsoft.com/office/powerpoint/2010/main" val="2423798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44</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45</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2212911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46</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1347371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2.1 </a:t>
            </a:r>
            <a:r>
              <a:rPr lang="en-US" sz="1200" b="0" i="0" kern="1200" dirty="0">
                <a:solidFill>
                  <a:schemeClr val="tx1"/>
                </a:solidFill>
                <a:effectLst/>
                <a:latin typeface="+mn-lt"/>
                <a:ea typeface="+mn-ea"/>
                <a:cs typeface="+mn-cs"/>
              </a:rPr>
              <a:t>Every computer requires an operating system to function, including computer-based network devices such as switches, routers, access points, and firewalls. These network devices use an operating system called a network operating system.</a:t>
            </a:r>
          </a:p>
          <a:p>
            <a:pPr>
              <a:lnSpc>
                <a:spcPct val="80000"/>
              </a:lnSpc>
              <a:buFontTx/>
              <a:buNone/>
            </a:pPr>
            <a:endParaRPr lang="en-IE" sz="1200" b="0" i="0" kern="1200" dirty="0">
              <a:solidFill>
                <a:schemeClr val="tx1"/>
              </a:solidFill>
              <a:effectLst/>
              <a:latin typeface="+mn-lt"/>
              <a:ea typeface="+mn-ea"/>
              <a:cs typeface="+mn-cs"/>
            </a:endParaRPr>
          </a:p>
          <a:p>
            <a:pPr>
              <a:lnSpc>
                <a:spcPct val="80000"/>
              </a:lnSpc>
              <a:buFontTx/>
              <a:buNone/>
            </a:pPr>
            <a:r>
              <a:rPr lang="en-US" sz="1200" b="0" i="0" kern="1200" dirty="0">
                <a:solidFill>
                  <a:schemeClr val="tx1"/>
                </a:solidFill>
                <a:effectLst/>
                <a:latin typeface="+mn-lt"/>
                <a:ea typeface="+mn-ea"/>
                <a:cs typeface="+mn-cs"/>
              </a:rPr>
              <a:t>the portion of the OS that interacts directly with computer hardware is known as the </a:t>
            </a:r>
            <a:r>
              <a:rPr lang="en-US" sz="1200" b="0" i="1" kern="1200" dirty="0">
                <a:solidFill>
                  <a:schemeClr val="tx1"/>
                </a:solidFill>
                <a:effectLst/>
                <a:latin typeface="+mn-lt"/>
                <a:ea typeface="+mn-ea"/>
                <a:cs typeface="+mn-cs"/>
              </a:rPr>
              <a:t>kernel</a:t>
            </a:r>
            <a:r>
              <a:rPr lang="en-US" sz="1200" b="0" i="0" kern="1200" dirty="0">
                <a:solidFill>
                  <a:schemeClr val="tx1"/>
                </a:solidFill>
                <a:effectLst/>
                <a:latin typeface="+mn-lt"/>
                <a:ea typeface="+mn-ea"/>
                <a:cs typeface="+mn-cs"/>
              </a:rPr>
              <a:t>. The portion that interfaces with applications and the user is known as the </a:t>
            </a:r>
            <a:r>
              <a:rPr lang="en-US" sz="1200" b="0" i="1" kern="1200" dirty="0">
                <a:solidFill>
                  <a:schemeClr val="tx1"/>
                </a:solidFill>
                <a:effectLst/>
                <a:latin typeface="+mn-lt"/>
                <a:ea typeface="+mn-ea"/>
                <a:cs typeface="+mn-cs"/>
              </a:rPr>
              <a:t>shell</a:t>
            </a:r>
            <a:r>
              <a:rPr lang="en-US" sz="1200" b="0" i="0" kern="1200" dirty="0">
                <a:solidFill>
                  <a:schemeClr val="tx1"/>
                </a:solidFill>
                <a:effectLst/>
                <a:latin typeface="+mn-lt"/>
                <a:ea typeface="+mn-ea"/>
                <a:cs typeface="+mn-cs"/>
              </a:rPr>
              <a:t>. The user can interact with the shell using a command-line interface (CLI) or a graphical user interface (GUI).</a:t>
            </a:r>
          </a:p>
          <a:p>
            <a:pPr>
              <a:lnSpc>
                <a:spcPct val="80000"/>
              </a:lnSpc>
              <a:buFontTx/>
              <a:buNone/>
            </a:pPr>
            <a:endParaRPr lang="en-IE" sz="1200" b="0" i="0" kern="1200" dirty="0">
              <a:solidFill>
                <a:schemeClr val="tx1"/>
              </a:solidFill>
              <a:effectLst/>
              <a:latin typeface="+mn-lt"/>
              <a:ea typeface="+mn-ea"/>
              <a:cs typeface="+mn-cs"/>
            </a:endParaRPr>
          </a:p>
          <a:p>
            <a:pPr>
              <a:lnSpc>
                <a:spcPct val="80000"/>
              </a:lnSpc>
              <a:buFontTx/>
              <a:buNone/>
            </a:pPr>
            <a:r>
              <a:rPr lang="en-US" sz="1200" b="0" i="0" kern="1200" dirty="0">
                <a:solidFill>
                  <a:schemeClr val="tx1"/>
                </a:solidFill>
                <a:effectLst/>
                <a:latin typeface="+mn-lt"/>
                <a:ea typeface="+mn-ea"/>
                <a:cs typeface="+mn-cs"/>
              </a:rPr>
              <a:t>However, GUIs may not always be able to provide all of the features available at the CLI. GUIs can also fail, crash, or simply not operate as specified. For these reasons, network devices are typically accessed through a CLI. The CLI is less resource intensive and very stable when compared to a GUI.</a:t>
            </a:r>
            <a:endParaRPr lang="en-US" dirty="0"/>
          </a:p>
        </p:txBody>
      </p:sp>
    </p:spTree>
    <p:extLst>
      <p:ext uri="{BB962C8B-B14F-4D97-AF65-F5344CB8AC3E}">
        <p14:creationId xmlns:p14="http://schemas.microsoft.com/office/powerpoint/2010/main" val="3525190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2.1 </a:t>
            </a:r>
            <a:r>
              <a:rPr lang="en-US" sz="1200" kern="1200">
                <a:solidFill>
                  <a:schemeClr val="tx1"/>
                </a:solidFill>
                <a:latin typeface="Arial" charset="0"/>
                <a:ea typeface="ＭＳ Ｐゴシック" charset="0"/>
                <a:cs typeface="ＭＳ Ｐゴシック" charset="0"/>
              </a:rPr>
              <a:t>– </a:t>
            </a:r>
            <a:r>
              <a:rPr lang="en-US" sz="1200" b="0" i="0" kern="1200">
                <a:solidFill>
                  <a:schemeClr val="tx1"/>
                </a:solidFill>
                <a:effectLst/>
                <a:latin typeface="+mn-lt"/>
                <a:ea typeface="+mn-ea"/>
                <a:cs typeface="+mn-cs"/>
              </a:rPr>
              <a:t>In this course, you will focus primarily on Cisco IOS Release 15.x</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423782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2.1 – IOS Bootcamp</a:t>
            </a:r>
          </a:p>
          <a:p>
            <a:pPr>
              <a:lnSpc>
                <a:spcPct val="80000"/>
              </a:lnSpc>
              <a:buFontTx/>
              <a:buNone/>
            </a:pPr>
            <a:r>
              <a:rPr lang="en-US" dirty="0">
                <a:latin typeface="Arial" charset="0"/>
              </a:rPr>
              <a:t>2.1.1 – Cisco IOS</a:t>
            </a:r>
          </a:p>
          <a:p>
            <a:pPr>
              <a:lnSpc>
                <a:spcPct val="80000"/>
              </a:lnSpc>
              <a:buFontTx/>
              <a:buNone/>
            </a:pPr>
            <a:r>
              <a:rPr lang="en-US" dirty="0">
                <a:latin typeface="Arial" charset="0"/>
              </a:rPr>
              <a:t>2.1.1.2 – Purpose of OS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941587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IOS Bootcamp</a:t>
            </a:r>
          </a:p>
          <a:p>
            <a:r>
              <a:rPr lang="en-US" dirty="0"/>
              <a:t>2.1.2 – Cisco IOS Access</a:t>
            </a:r>
          </a:p>
          <a:p>
            <a:r>
              <a:rPr lang="en-US" dirty="0"/>
              <a:t>2.1.2.1 – Access Methods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812847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IOS Bootcamp</a:t>
            </a:r>
          </a:p>
          <a:p>
            <a:r>
              <a:rPr lang="en-US" dirty="0"/>
              <a:t>2.1.2 – Cisco IOS Access</a:t>
            </a:r>
          </a:p>
          <a:p>
            <a:r>
              <a:rPr lang="en-US" dirty="0"/>
              <a:t>2.1.2.2 – Terminal Emulation Programs</a:t>
            </a:r>
          </a:p>
        </p:txBody>
      </p:sp>
      <p:sp>
        <p:nvSpPr>
          <p:cNvPr id="4" name="Slide Number Placeholder 3"/>
          <p:cNvSpPr>
            <a:spLocks noGrp="1"/>
          </p:cNvSpPr>
          <p:nvPr>
            <p:ph type="sldNum" sz="quarter" idx="10"/>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35340913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Chapter 2: Configure a Network Operating System</a:t>
            </a:r>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a:t>Introduction to Networks v6.0</a:t>
            </a:r>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5" y="798944"/>
            <a:ext cx="5342335" cy="4155319"/>
          </a:xfrm>
        </p:spPr>
        <p:txBody>
          <a:bodyPr/>
          <a:lstStyle/>
          <a:p>
            <a:r>
              <a:rPr lang="en-US" dirty="0"/>
              <a:t>The Cisco IOS modes use a hierarchical command structure. </a:t>
            </a:r>
          </a:p>
          <a:p>
            <a:r>
              <a:rPr lang="en-US" dirty="0"/>
              <a:t>Each mode has a distinctive prompt and is used to accomplish particular tasks with a specific set of commands that are available only to that mode. </a:t>
            </a:r>
          </a:p>
        </p:txBody>
      </p:sp>
      <p:sp>
        <p:nvSpPr>
          <p:cNvPr id="29698" name="Rectangle 2"/>
          <p:cNvSpPr>
            <a:spLocks noGrp="1" noChangeArrowheads="1"/>
          </p:cNvSpPr>
          <p:nvPr>
            <p:ph type="title"/>
          </p:nvPr>
        </p:nvSpPr>
        <p:spPr/>
        <p:txBody>
          <a:bodyPr/>
          <a:lstStyle/>
          <a:p>
            <a:r>
              <a:rPr lang="en-US" altLang="en-US" sz="1600" dirty="0"/>
              <a:t>Navigate the IOS</a:t>
            </a:r>
            <a:br>
              <a:rPr lang="en-US" altLang="en-US" dirty="0"/>
            </a:br>
            <a:r>
              <a:rPr lang="en-US" altLang="en-US" dirty="0"/>
              <a:t>Cisco IOS Modes of Operation</a:t>
            </a:r>
          </a:p>
        </p:txBody>
      </p:sp>
      <p:pic>
        <p:nvPicPr>
          <p:cNvPr id="2" name="Picture 1"/>
          <p:cNvPicPr>
            <a:picLocks noChangeAspect="1"/>
          </p:cNvPicPr>
          <p:nvPr/>
        </p:nvPicPr>
        <p:blipFill>
          <a:blip r:embed="rId3"/>
          <a:stretch>
            <a:fillRect/>
          </a:stretch>
        </p:blipFill>
        <p:spPr>
          <a:xfrm>
            <a:off x="4514335" y="2147150"/>
            <a:ext cx="4222613" cy="2361329"/>
          </a:xfrm>
          <a:prstGeom prst="rect">
            <a:avLst/>
          </a:prstGeom>
        </p:spPr>
      </p:pic>
    </p:spTree>
    <p:extLst>
      <p:ext uri="{BB962C8B-B14F-4D97-AF65-F5344CB8AC3E}">
        <p14:creationId xmlns:p14="http://schemas.microsoft.com/office/powerpoint/2010/main" val="20268755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altLang="en-US" dirty="0"/>
              <a:t>The user EXEC mode allows only a limited number of basic monitoring commands. </a:t>
            </a:r>
          </a:p>
          <a:p>
            <a:pPr lvl="1"/>
            <a:r>
              <a:rPr lang="en-CA" altLang="en-US" dirty="0"/>
              <a:t>Often referred to as “view-only” mode.</a:t>
            </a:r>
          </a:p>
          <a:p>
            <a:pPr lvl="1"/>
            <a:r>
              <a:rPr lang="en-CA" altLang="en-US" dirty="0"/>
              <a:t>By default, there is no authentication required to access the user EXEC mode but it should be secured.</a:t>
            </a:r>
          </a:p>
          <a:p>
            <a:pPr lvl="1"/>
            <a:endParaRPr lang="en-CA" altLang="en-US" dirty="0"/>
          </a:p>
          <a:p>
            <a:r>
              <a:rPr lang="en-CA" altLang="en-US" dirty="0"/>
              <a:t>The privileged EXEC mode allows the execution of configuration and management commands. </a:t>
            </a:r>
          </a:p>
          <a:p>
            <a:pPr lvl="1"/>
            <a:r>
              <a:rPr lang="en-US" altLang="en-US" dirty="0"/>
              <a:t>Often referred to as “enable mode” because it requires the </a:t>
            </a:r>
            <a:r>
              <a:rPr lang="en-US" altLang="en-US" b="1" dirty="0"/>
              <a:t>enable </a:t>
            </a:r>
            <a:r>
              <a:rPr lang="en-US" altLang="en-US" dirty="0"/>
              <a:t>user EXEC command.</a:t>
            </a:r>
          </a:p>
          <a:p>
            <a:pPr lvl="1"/>
            <a:r>
              <a:rPr lang="en-CA" altLang="en-US" dirty="0"/>
              <a:t>By default, there is no authentication required to access the user EXEC mode but it should be secured.</a:t>
            </a:r>
          </a:p>
          <a:p>
            <a:pPr lvl="1"/>
            <a:endParaRPr lang="en-CA" altLang="en-US" dirty="0"/>
          </a:p>
          <a:p>
            <a:endParaRPr lang="en-US" dirty="0"/>
          </a:p>
        </p:txBody>
      </p:sp>
      <p:sp>
        <p:nvSpPr>
          <p:cNvPr id="29698" name="Rectangle 2"/>
          <p:cNvSpPr>
            <a:spLocks noGrp="1" noChangeArrowheads="1"/>
          </p:cNvSpPr>
          <p:nvPr>
            <p:ph type="title"/>
          </p:nvPr>
        </p:nvSpPr>
        <p:spPr/>
        <p:txBody>
          <a:bodyPr/>
          <a:lstStyle/>
          <a:p>
            <a:r>
              <a:rPr lang="en-US" altLang="en-US" sz="1600" dirty="0"/>
              <a:t>Navigate the IOS</a:t>
            </a:r>
            <a:br>
              <a:rPr lang="en-US" altLang="en-US" dirty="0"/>
            </a:br>
            <a:r>
              <a:rPr lang="en-US" altLang="en-US" dirty="0"/>
              <a:t>Primary Command Modes</a:t>
            </a:r>
          </a:p>
        </p:txBody>
      </p:sp>
      <p:pic>
        <p:nvPicPr>
          <p:cNvPr id="2" name="Picture 1"/>
          <p:cNvPicPr>
            <a:picLocks noChangeAspect="1"/>
          </p:cNvPicPr>
          <p:nvPr/>
        </p:nvPicPr>
        <p:blipFill>
          <a:blip r:embed="rId3"/>
          <a:stretch>
            <a:fillRect/>
          </a:stretch>
        </p:blipFill>
        <p:spPr>
          <a:xfrm>
            <a:off x="1346201" y="3098933"/>
            <a:ext cx="6449014" cy="1569648"/>
          </a:xfrm>
          <a:prstGeom prst="rect">
            <a:avLst/>
          </a:prstGeom>
        </p:spPr>
      </p:pic>
    </p:spTree>
    <p:extLst>
      <p:ext uri="{BB962C8B-B14F-4D97-AF65-F5344CB8AC3E}">
        <p14:creationId xmlns:p14="http://schemas.microsoft.com/office/powerpoint/2010/main" val="44657221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5" y="798944"/>
            <a:ext cx="5342335" cy="4155319"/>
          </a:xfrm>
        </p:spPr>
        <p:txBody>
          <a:bodyPr/>
          <a:lstStyle/>
          <a:p>
            <a:pPr>
              <a:defRPr/>
            </a:pPr>
            <a:r>
              <a:rPr lang="en-CA" dirty="0"/>
              <a:t>The primary configuration mode is called </a:t>
            </a:r>
            <a:r>
              <a:rPr lang="en-CA" b="1" dirty="0"/>
              <a:t>global configuration </a:t>
            </a:r>
            <a:r>
              <a:rPr lang="en-CA" dirty="0"/>
              <a:t>or simply, </a:t>
            </a:r>
            <a:r>
              <a:rPr lang="en-CA" b="1" dirty="0"/>
              <a:t>global config</a:t>
            </a:r>
            <a:r>
              <a:rPr lang="en-CA" dirty="0"/>
              <a:t>. </a:t>
            </a:r>
          </a:p>
          <a:p>
            <a:pPr lvl="1">
              <a:defRPr/>
            </a:pPr>
            <a:r>
              <a:rPr lang="en-CA" dirty="0"/>
              <a:t>Use </a:t>
            </a:r>
            <a:r>
              <a:rPr lang="en-CA" dirty="0">
                <a:solidFill>
                  <a:srgbClr val="000000"/>
                </a:solidFill>
              </a:rPr>
              <a:t>the</a:t>
            </a:r>
            <a:r>
              <a:rPr lang="en-CA" b="1" dirty="0">
                <a:solidFill>
                  <a:srgbClr val="000000"/>
                </a:solidFill>
              </a:rPr>
              <a:t> configure terminal </a:t>
            </a:r>
            <a:r>
              <a:rPr lang="en-CA" dirty="0">
                <a:solidFill>
                  <a:srgbClr val="000000"/>
                </a:solidFill>
              </a:rPr>
              <a:t>command </a:t>
            </a:r>
            <a:r>
              <a:rPr lang="en-CA" dirty="0"/>
              <a:t>to access.</a:t>
            </a:r>
          </a:p>
          <a:p>
            <a:pPr lvl="1">
              <a:defRPr/>
            </a:pPr>
            <a:r>
              <a:rPr lang="en-CA" dirty="0"/>
              <a:t>Changes made affect the operation of the device. </a:t>
            </a:r>
          </a:p>
          <a:p>
            <a:pPr marL="0" indent="0">
              <a:buNone/>
              <a:defRPr/>
            </a:pPr>
            <a:endParaRPr lang="en-CA" dirty="0"/>
          </a:p>
          <a:p>
            <a:pPr>
              <a:defRPr/>
            </a:pPr>
            <a:r>
              <a:rPr lang="en-US" dirty="0"/>
              <a:t>Specific sub configuration modes can be accessed from global configuration mode. Each of these modes allows the configuration of a particular part or function of the IOS device. </a:t>
            </a:r>
          </a:p>
          <a:p>
            <a:pPr lvl="1">
              <a:defRPr/>
            </a:pPr>
            <a:r>
              <a:rPr lang="en-US" b="1" dirty="0"/>
              <a:t>Interface mode </a:t>
            </a:r>
            <a:r>
              <a:rPr lang="en-US" dirty="0"/>
              <a:t>- to configure one of the network interfaces.</a:t>
            </a:r>
          </a:p>
          <a:p>
            <a:pPr lvl="1">
              <a:defRPr/>
            </a:pPr>
            <a:r>
              <a:rPr lang="en-US" b="1" dirty="0"/>
              <a:t>Line mode </a:t>
            </a:r>
            <a:r>
              <a:rPr lang="en-US" dirty="0"/>
              <a:t>- to configure the console, AUX, Telnet, or SSH access.</a:t>
            </a:r>
          </a:p>
          <a:p>
            <a:pPr>
              <a:defRPr/>
            </a:pPr>
            <a:endParaRPr lang="en-US" dirty="0"/>
          </a:p>
          <a:p>
            <a:pPr>
              <a:defRPr/>
            </a:pPr>
            <a:endParaRPr lang="en-CA" dirty="0"/>
          </a:p>
          <a:p>
            <a:pPr>
              <a:defRPr/>
            </a:pPr>
            <a:endParaRPr lang="en-CA" dirty="0"/>
          </a:p>
        </p:txBody>
      </p:sp>
      <p:sp>
        <p:nvSpPr>
          <p:cNvPr id="33794" name="Title 1"/>
          <p:cNvSpPr>
            <a:spLocks noGrp="1"/>
          </p:cNvSpPr>
          <p:nvPr>
            <p:ph type="title"/>
          </p:nvPr>
        </p:nvSpPr>
        <p:spPr/>
        <p:txBody>
          <a:bodyPr/>
          <a:lstStyle/>
          <a:p>
            <a:r>
              <a:rPr lang="en-CA" altLang="en-US" sz="1600" dirty="0"/>
              <a:t>Navigate the IOS</a:t>
            </a:r>
            <a:br>
              <a:rPr lang="en-CA" altLang="en-US" sz="1600" dirty="0"/>
            </a:br>
            <a:r>
              <a:rPr lang="en-CA" altLang="en-US" dirty="0"/>
              <a:t>Configuration Command Modes</a:t>
            </a:r>
            <a:endParaRPr lang="en-CA" altLang="en-US" dirty="0">
              <a:solidFill>
                <a:srgbClr val="0070C0"/>
              </a:solidFill>
            </a:endParaRPr>
          </a:p>
        </p:txBody>
      </p:sp>
      <p:pic>
        <p:nvPicPr>
          <p:cNvPr id="2" name="Picture 1"/>
          <p:cNvPicPr>
            <a:picLocks noChangeAspect="1"/>
          </p:cNvPicPr>
          <p:nvPr/>
        </p:nvPicPr>
        <p:blipFill>
          <a:blip r:embed="rId3"/>
          <a:stretch>
            <a:fillRect/>
          </a:stretch>
        </p:blipFill>
        <p:spPr>
          <a:xfrm>
            <a:off x="5486400" y="1371600"/>
            <a:ext cx="3547110" cy="1986915"/>
          </a:xfrm>
          <a:prstGeom prst="rect">
            <a:avLst/>
          </a:prstGeom>
        </p:spPr>
      </p:pic>
    </p:spTree>
    <p:extLst>
      <p:ext uri="{BB962C8B-B14F-4D97-AF65-F5344CB8AC3E}">
        <p14:creationId xmlns:p14="http://schemas.microsoft.com/office/powerpoint/2010/main" val="102095297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a:t>Navigate the IOS</a:t>
            </a:r>
            <a:br>
              <a:rPr lang="en-CA" altLang="en-US" sz="1600" dirty="0"/>
            </a:br>
            <a:r>
              <a:rPr lang="en-CA" altLang="en-US" dirty="0"/>
              <a:t>Navigate Between IOS Modes</a:t>
            </a:r>
          </a:p>
        </p:txBody>
      </p:sp>
      <p:sp>
        <p:nvSpPr>
          <p:cNvPr id="3" name="Content Placeholder 2"/>
          <p:cNvSpPr>
            <a:spLocks noGrp="1"/>
          </p:cNvSpPr>
          <p:nvPr>
            <p:ph idx="1"/>
          </p:nvPr>
        </p:nvSpPr>
        <p:spPr>
          <a:xfrm>
            <a:off x="144064" y="798944"/>
            <a:ext cx="5342335" cy="4155319"/>
          </a:xfrm>
        </p:spPr>
        <p:txBody>
          <a:bodyPr/>
          <a:lstStyle/>
          <a:p>
            <a:r>
              <a:rPr lang="en-US" altLang="en-US" dirty="0">
                <a:solidFill>
                  <a:srgbClr val="000000"/>
                </a:solidFill>
              </a:rPr>
              <a:t>Various commands are used to move in and out of command prompts: </a:t>
            </a:r>
            <a:endParaRPr lang="en-CA" altLang="en-US" dirty="0">
              <a:solidFill>
                <a:srgbClr val="000000"/>
              </a:solidFill>
            </a:endParaRPr>
          </a:p>
          <a:p>
            <a:pPr lvl="1"/>
            <a:r>
              <a:rPr lang="en-US" altLang="en-US" dirty="0">
                <a:solidFill>
                  <a:srgbClr val="000000"/>
                </a:solidFill>
              </a:rPr>
              <a:t>To move from user EXEC mode to privileged EXEC mode, use the</a:t>
            </a:r>
            <a:r>
              <a:rPr lang="en-US" altLang="en-US" b="1" dirty="0">
                <a:solidFill>
                  <a:srgbClr val="000000"/>
                </a:solidFill>
              </a:rPr>
              <a:t> enable </a:t>
            </a:r>
            <a:r>
              <a:rPr lang="en-US" altLang="en-US" dirty="0">
                <a:solidFill>
                  <a:srgbClr val="000000"/>
                </a:solidFill>
              </a:rPr>
              <a:t>command. </a:t>
            </a:r>
          </a:p>
          <a:p>
            <a:pPr lvl="1"/>
            <a:r>
              <a:rPr lang="en-US" altLang="en-US" dirty="0">
                <a:solidFill>
                  <a:srgbClr val="000000"/>
                </a:solidFill>
              </a:rPr>
              <a:t>Use return to user EXEC mode, use the </a:t>
            </a:r>
            <a:r>
              <a:rPr lang="en-US" altLang="en-US" b="1" dirty="0">
                <a:solidFill>
                  <a:srgbClr val="000000"/>
                </a:solidFill>
              </a:rPr>
              <a:t>disable </a:t>
            </a:r>
            <a:r>
              <a:rPr lang="en-US" altLang="en-US" dirty="0">
                <a:solidFill>
                  <a:srgbClr val="000000"/>
                </a:solidFill>
              </a:rPr>
              <a:t>command.</a:t>
            </a:r>
          </a:p>
          <a:p>
            <a:endParaRPr lang="en-US" altLang="en-US" dirty="0">
              <a:solidFill>
                <a:srgbClr val="000000"/>
              </a:solidFill>
            </a:endParaRPr>
          </a:p>
          <a:p>
            <a:r>
              <a:rPr lang="en-CA" altLang="en-US" dirty="0">
                <a:solidFill>
                  <a:srgbClr val="000000"/>
                </a:solidFill>
              </a:rPr>
              <a:t>Various methods can be used to exit / quit configuration modes: </a:t>
            </a:r>
          </a:p>
          <a:p>
            <a:pPr lvl="1"/>
            <a:r>
              <a:rPr lang="en-CA" altLang="en-US" b="1" dirty="0">
                <a:solidFill>
                  <a:srgbClr val="000000"/>
                </a:solidFill>
              </a:rPr>
              <a:t>exit</a:t>
            </a:r>
            <a:r>
              <a:rPr lang="en-CA" altLang="en-US" dirty="0">
                <a:solidFill>
                  <a:srgbClr val="000000"/>
                </a:solidFill>
              </a:rPr>
              <a:t> - Used to move from a specific mode to the previous more general mode, such as from interface mode to global config.</a:t>
            </a:r>
          </a:p>
          <a:p>
            <a:pPr lvl="1"/>
            <a:r>
              <a:rPr lang="en-CA" altLang="en-US" b="1" dirty="0">
                <a:solidFill>
                  <a:srgbClr val="000000"/>
                </a:solidFill>
              </a:rPr>
              <a:t>end</a:t>
            </a:r>
            <a:r>
              <a:rPr lang="en-CA" altLang="en-US" dirty="0">
                <a:solidFill>
                  <a:srgbClr val="000000"/>
                </a:solidFill>
              </a:rPr>
              <a:t> - Can be used to exit out of global configuration mode regardless of which configuration mode you are in.</a:t>
            </a:r>
          </a:p>
          <a:p>
            <a:pPr lvl="1"/>
            <a:r>
              <a:rPr lang="en-CA" altLang="en-US" b="1" dirty="0">
                <a:solidFill>
                  <a:srgbClr val="000000"/>
                </a:solidFill>
              </a:rPr>
              <a:t>^z</a:t>
            </a:r>
            <a:r>
              <a:rPr lang="en-CA" altLang="en-US" dirty="0">
                <a:solidFill>
                  <a:srgbClr val="000000"/>
                </a:solidFill>
              </a:rPr>
              <a:t> - Works the same as </a:t>
            </a:r>
            <a:r>
              <a:rPr lang="en-CA" altLang="en-US" b="1" dirty="0">
                <a:solidFill>
                  <a:srgbClr val="000000"/>
                </a:solidFill>
              </a:rPr>
              <a:t>end</a:t>
            </a:r>
            <a:r>
              <a:rPr lang="en-CA" altLang="en-US" dirty="0">
                <a:solidFill>
                  <a:srgbClr val="000000"/>
                </a:solidFill>
              </a:rPr>
              <a:t>.</a:t>
            </a:r>
          </a:p>
        </p:txBody>
      </p:sp>
      <p:pic>
        <p:nvPicPr>
          <p:cNvPr id="4" name="Picture 3"/>
          <p:cNvPicPr>
            <a:picLocks noChangeAspect="1"/>
          </p:cNvPicPr>
          <p:nvPr/>
        </p:nvPicPr>
        <p:blipFill>
          <a:blip r:embed="rId3"/>
          <a:stretch>
            <a:fillRect/>
          </a:stretch>
        </p:blipFill>
        <p:spPr>
          <a:xfrm>
            <a:off x="5486400" y="1371600"/>
            <a:ext cx="3553778" cy="1980247"/>
          </a:xfrm>
          <a:prstGeom prst="rect">
            <a:avLst/>
          </a:prstGeom>
        </p:spPr>
      </p:pic>
    </p:spTree>
    <p:extLst>
      <p:ext uri="{BB962C8B-B14F-4D97-AF65-F5344CB8AC3E}">
        <p14:creationId xmlns:p14="http://schemas.microsoft.com/office/powerpoint/2010/main" val="237659108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a:t>Navigate the IOS</a:t>
            </a:r>
            <a:br>
              <a:rPr lang="en-CA" altLang="en-US" sz="1600" dirty="0"/>
            </a:br>
            <a:r>
              <a:rPr lang="en-CA" altLang="en-US" dirty="0"/>
              <a:t>Navigate Between IOS Modes (Cont.)</a:t>
            </a:r>
          </a:p>
        </p:txBody>
      </p:sp>
      <p:sp>
        <p:nvSpPr>
          <p:cNvPr id="3" name="Content Placeholder 2"/>
          <p:cNvSpPr>
            <a:spLocks noGrp="1"/>
          </p:cNvSpPr>
          <p:nvPr>
            <p:ph idx="1"/>
          </p:nvPr>
        </p:nvSpPr>
        <p:spPr>
          <a:xfrm>
            <a:off x="144065" y="798945"/>
            <a:ext cx="4360202" cy="4137122"/>
          </a:xfrm>
        </p:spPr>
        <p:txBody>
          <a:bodyPr/>
          <a:lstStyle/>
          <a:p>
            <a:r>
              <a:rPr lang="en-CA" altLang="en-US" dirty="0"/>
              <a:t>The </a:t>
            </a:r>
            <a:r>
              <a:rPr lang="en-CA" altLang="en-US" dirty="0">
                <a:solidFill>
                  <a:srgbClr val="000000"/>
                </a:solidFill>
              </a:rPr>
              <a:t>following provides an example of navigating between IOS modes:</a:t>
            </a:r>
          </a:p>
          <a:p>
            <a:pPr lvl="1"/>
            <a:r>
              <a:rPr lang="en-CA" altLang="en-US" dirty="0">
                <a:solidFill>
                  <a:srgbClr val="000000"/>
                </a:solidFill>
              </a:rPr>
              <a:t>Enter privileged EXEC mode using the</a:t>
            </a:r>
            <a:r>
              <a:rPr lang="en-CA" altLang="en-US" b="1" dirty="0">
                <a:solidFill>
                  <a:srgbClr val="000000"/>
                </a:solidFill>
              </a:rPr>
              <a:t> enable </a:t>
            </a:r>
            <a:r>
              <a:rPr lang="en-CA" altLang="en-US" dirty="0">
                <a:solidFill>
                  <a:srgbClr val="000000"/>
                </a:solidFill>
              </a:rPr>
              <a:t>command.</a:t>
            </a:r>
          </a:p>
          <a:p>
            <a:pPr lvl="1"/>
            <a:r>
              <a:rPr lang="en-CA" altLang="en-US" dirty="0">
                <a:solidFill>
                  <a:srgbClr val="000000"/>
                </a:solidFill>
              </a:rPr>
              <a:t>Enter global config mode using the</a:t>
            </a:r>
            <a:r>
              <a:rPr lang="en-CA" altLang="en-US" b="1" dirty="0">
                <a:solidFill>
                  <a:srgbClr val="000000"/>
                </a:solidFill>
              </a:rPr>
              <a:t> configure terminal </a:t>
            </a:r>
            <a:r>
              <a:rPr lang="en-CA" altLang="en-US" dirty="0">
                <a:solidFill>
                  <a:srgbClr val="000000"/>
                </a:solidFill>
              </a:rPr>
              <a:t>command.</a:t>
            </a:r>
          </a:p>
          <a:p>
            <a:pPr lvl="1"/>
            <a:r>
              <a:rPr lang="en-CA" altLang="en-US" dirty="0">
                <a:solidFill>
                  <a:srgbClr val="000000"/>
                </a:solidFill>
              </a:rPr>
              <a:t>Enter interface sub-config mode using the</a:t>
            </a:r>
            <a:r>
              <a:rPr lang="en-CA" altLang="en-US" b="1" dirty="0">
                <a:solidFill>
                  <a:srgbClr val="000000"/>
                </a:solidFill>
              </a:rPr>
              <a:t> interface fa0/1 </a:t>
            </a:r>
            <a:r>
              <a:rPr lang="en-CA" altLang="en-US" dirty="0">
                <a:solidFill>
                  <a:srgbClr val="000000"/>
                </a:solidFill>
              </a:rPr>
              <a:t>command.</a:t>
            </a:r>
          </a:p>
          <a:p>
            <a:pPr lvl="1"/>
            <a:r>
              <a:rPr lang="en-CA" altLang="en-US" dirty="0">
                <a:solidFill>
                  <a:srgbClr val="000000"/>
                </a:solidFill>
              </a:rPr>
              <a:t>Exit out of each mode using the</a:t>
            </a:r>
            <a:r>
              <a:rPr lang="en-CA" altLang="en-US" b="1" dirty="0">
                <a:solidFill>
                  <a:srgbClr val="000000"/>
                </a:solidFill>
              </a:rPr>
              <a:t> exit </a:t>
            </a:r>
            <a:r>
              <a:rPr lang="en-CA" altLang="en-US" dirty="0">
                <a:solidFill>
                  <a:srgbClr val="000000"/>
                </a:solidFill>
              </a:rPr>
              <a:t>command.</a:t>
            </a:r>
          </a:p>
          <a:p>
            <a:pPr lvl="1"/>
            <a:r>
              <a:rPr lang="en-CA" altLang="en-US" dirty="0">
                <a:solidFill>
                  <a:srgbClr val="000000"/>
                </a:solidFill>
              </a:rPr>
              <a:t>The remainder of the configuration illustrates how you can exit a sub-config mode and return to privileged EXEC mode using either the </a:t>
            </a:r>
            <a:r>
              <a:rPr lang="en-CA" altLang="en-US" b="1" dirty="0">
                <a:solidFill>
                  <a:srgbClr val="000000"/>
                </a:solidFill>
              </a:rPr>
              <a:t>end </a:t>
            </a:r>
            <a:r>
              <a:rPr lang="en-CA" altLang="en-US" dirty="0">
                <a:solidFill>
                  <a:srgbClr val="000000"/>
                </a:solidFill>
              </a:rPr>
              <a:t>or </a:t>
            </a:r>
            <a:r>
              <a:rPr lang="en-CA" altLang="en-US" b="1" dirty="0">
                <a:solidFill>
                  <a:srgbClr val="000000"/>
                </a:solidFill>
              </a:rPr>
              <a:t>^Z </a:t>
            </a:r>
            <a:r>
              <a:rPr lang="en-CA" altLang="en-US" dirty="0">
                <a:solidFill>
                  <a:srgbClr val="000000"/>
                </a:solidFill>
              </a:rPr>
              <a:t>key combination.</a:t>
            </a:r>
          </a:p>
        </p:txBody>
      </p:sp>
      <p:pic>
        <p:nvPicPr>
          <p:cNvPr id="2" name="Picture 1"/>
          <p:cNvPicPr>
            <a:picLocks noChangeAspect="1"/>
          </p:cNvPicPr>
          <p:nvPr/>
        </p:nvPicPr>
        <p:blipFill>
          <a:blip r:embed="rId3"/>
          <a:stretch>
            <a:fillRect/>
          </a:stretch>
        </p:blipFill>
        <p:spPr>
          <a:xfrm>
            <a:off x="4754880" y="1371600"/>
            <a:ext cx="4277201" cy="2400300"/>
          </a:xfrm>
          <a:prstGeom prst="rect">
            <a:avLst/>
          </a:prstGeom>
        </p:spPr>
      </p:pic>
    </p:spTree>
    <p:extLst>
      <p:ext uri="{BB962C8B-B14F-4D97-AF65-F5344CB8AC3E}">
        <p14:creationId xmlns:p14="http://schemas.microsoft.com/office/powerpoint/2010/main" val="206996252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a:xfrm>
            <a:off x="144065" y="798945"/>
            <a:ext cx="3784468" cy="1774922"/>
          </a:xfrm>
        </p:spPr>
        <p:txBody>
          <a:bodyPr/>
          <a:lstStyle/>
          <a:p>
            <a:r>
              <a:rPr lang="en-CA" altLang="en-US" dirty="0"/>
              <a:t>A Cisco IOS device supports many commands. Each IOS command has a specific format or syntax and can only be executed at the appropriate mode.</a:t>
            </a:r>
          </a:p>
        </p:txBody>
      </p:sp>
      <p:sp>
        <p:nvSpPr>
          <p:cNvPr id="38915" name="Title 1"/>
          <p:cNvSpPr>
            <a:spLocks noGrp="1"/>
          </p:cNvSpPr>
          <p:nvPr>
            <p:ph type="title"/>
          </p:nvPr>
        </p:nvSpPr>
        <p:spPr/>
        <p:txBody>
          <a:bodyPr/>
          <a:lstStyle/>
          <a:p>
            <a:r>
              <a:rPr lang="en-CA" altLang="en-US" sz="1600" dirty="0"/>
              <a:t>The Command Structure</a:t>
            </a:r>
            <a:br>
              <a:rPr lang="en-CA" altLang="en-US" sz="1600" dirty="0"/>
            </a:br>
            <a:r>
              <a:rPr lang="en-CA" altLang="en-US" dirty="0"/>
              <a:t>Basic IOS Command Structure</a:t>
            </a:r>
          </a:p>
        </p:txBody>
      </p:sp>
      <p:pic>
        <p:nvPicPr>
          <p:cNvPr id="2" name="Picture 1"/>
          <p:cNvPicPr>
            <a:picLocks noChangeAspect="1"/>
          </p:cNvPicPr>
          <p:nvPr/>
        </p:nvPicPr>
        <p:blipFill>
          <a:blip r:embed="rId3"/>
          <a:stretch>
            <a:fillRect/>
          </a:stretch>
        </p:blipFill>
        <p:spPr>
          <a:xfrm>
            <a:off x="3928533" y="798945"/>
            <a:ext cx="4909176" cy="1774922"/>
          </a:xfrm>
          <a:prstGeom prst="rect">
            <a:avLst/>
          </a:prstGeom>
        </p:spPr>
      </p:pic>
      <p:sp>
        <p:nvSpPr>
          <p:cNvPr id="11" name="Content Placeholder 2"/>
          <p:cNvSpPr txBox="1">
            <a:spLocks/>
          </p:cNvSpPr>
          <p:nvPr/>
        </p:nvSpPr>
        <p:spPr bwMode="auto">
          <a:xfrm>
            <a:off x="144065" y="2751666"/>
            <a:ext cx="8627402" cy="180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solidFill>
                  <a:srgbClr val="000000"/>
                </a:solidFill>
              </a:rPr>
              <a:t>The syntax for a command is the command followed by any appropriate keywords and arguments.</a:t>
            </a:r>
          </a:p>
          <a:p>
            <a:pPr lvl="1"/>
            <a:r>
              <a:rPr lang="en-US" b="1" dirty="0">
                <a:solidFill>
                  <a:srgbClr val="000000"/>
                </a:solidFill>
              </a:rPr>
              <a:t>Keyword</a:t>
            </a:r>
            <a:r>
              <a:rPr lang="en-US" dirty="0">
                <a:solidFill>
                  <a:srgbClr val="000000"/>
                </a:solidFill>
              </a:rPr>
              <a:t> - a specific parameter defined in the operating system (in the figure, </a:t>
            </a:r>
            <a:r>
              <a:rPr lang="en-US" b="1" dirty="0">
                <a:solidFill>
                  <a:srgbClr val="000000"/>
                </a:solidFill>
              </a:rPr>
              <a:t>ip protocols</a:t>
            </a:r>
            <a:r>
              <a:rPr lang="en-US" dirty="0">
                <a:solidFill>
                  <a:srgbClr val="000000"/>
                </a:solidFill>
              </a:rPr>
              <a:t>)</a:t>
            </a:r>
          </a:p>
          <a:p>
            <a:pPr lvl="1"/>
            <a:r>
              <a:rPr lang="en-US" b="1" dirty="0">
                <a:solidFill>
                  <a:srgbClr val="000000"/>
                </a:solidFill>
              </a:rPr>
              <a:t>Argument </a:t>
            </a:r>
            <a:r>
              <a:rPr lang="en-US" dirty="0">
                <a:solidFill>
                  <a:srgbClr val="000000"/>
                </a:solidFill>
              </a:rPr>
              <a:t>- not predefined; a value or variable defined by the user (in the figure, </a:t>
            </a:r>
            <a:r>
              <a:rPr lang="en-US" b="1" dirty="0">
                <a:solidFill>
                  <a:srgbClr val="000000"/>
                </a:solidFill>
              </a:rPr>
              <a:t>192.168.10.5</a:t>
            </a:r>
            <a:r>
              <a:rPr lang="en-US" dirty="0">
                <a:solidFill>
                  <a:srgbClr val="000000"/>
                </a:solidFill>
              </a:rPr>
              <a:t>)</a:t>
            </a:r>
          </a:p>
          <a:p>
            <a:r>
              <a:rPr lang="en-US" dirty="0">
                <a:solidFill>
                  <a:srgbClr val="000000"/>
                </a:solidFill>
              </a:rPr>
              <a:t>After entering each complete command, including any keywords and arguments, press the </a:t>
            </a:r>
            <a:r>
              <a:rPr lang="en-US" b="1" dirty="0">
                <a:solidFill>
                  <a:srgbClr val="000000"/>
                </a:solidFill>
              </a:rPr>
              <a:t>Enter</a:t>
            </a:r>
            <a:r>
              <a:rPr lang="en-US" dirty="0">
                <a:solidFill>
                  <a:srgbClr val="000000"/>
                </a:solidFill>
              </a:rPr>
              <a:t> key to submit the command to the command interpreter.</a:t>
            </a:r>
            <a:r>
              <a:rPr lang="en-US" altLang="en-US" dirty="0">
                <a:solidFill>
                  <a:srgbClr val="000000"/>
                </a:solidFill>
              </a:rPr>
              <a:t> </a:t>
            </a:r>
          </a:p>
          <a:p>
            <a:pPr lvl="1"/>
            <a:endParaRPr lang="en-US" altLang="en-US" dirty="0"/>
          </a:p>
        </p:txBody>
      </p:sp>
    </p:spTree>
    <p:extLst>
      <p:ext uri="{BB962C8B-B14F-4D97-AF65-F5344CB8AC3E}">
        <p14:creationId xmlns:p14="http://schemas.microsoft.com/office/powerpoint/2010/main" val="42495390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p:txBody>
          <a:bodyPr/>
          <a:lstStyle/>
          <a:p>
            <a:r>
              <a:rPr lang="en-US" altLang="en-US" dirty="0"/>
              <a:t>To determine the keywords and arguments required for a command, refer to the command syntax</a:t>
            </a:r>
          </a:p>
          <a:p>
            <a:pPr lvl="1"/>
            <a:r>
              <a:rPr lang="en-US" altLang="en-US" dirty="0"/>
              <a:t>Refer to the following table when looking at command syntax.</a:t>
            </a:r>
          </a:p>
          <a:p>
            <a:pPr lvl="1"/>
            <a:endParaRPr lang="en-US" altLang="en-US" dirty="0"/>
          </a:p>
          <a:p>
            <a:endParaRPr lang="en-US" altLang="en-US" dirty="0"/>
          </a:p>
          <a:p>
            <a:endParaRPr lang="en-US" altLang="en-US" dirty="0"/>
          </a:p>
          <a:p>
            <a:endParaRPr lang="en-US" altLang="en-US" dirty="0"/>
          </a:p>
          <a:p>
            <a:endParaRPr lang="en-US" altLang="en-US" dirty="0"/>
          </a:p>
          <a:p>
            <a:r>
              <a:rPr lang="en-US" altLang="en-US" dirty="0"/>
              <a:t>Examples:</a:t>
            </a:r>
          </a:p>
          <a:p>
            <a:pPr lvl="1"/>
            <a:r>
              <a:rPr lang="en-US" altLang="en-US" b="1" dirty="0"/>
              <a:t>description </a:t>
            </a:r>
            <a:r>
              <a:rPr lang="en-US" altLang="en-US" i="1" dirty="0"/>
              <a:t>string - </a:t>
            </a:r>
            <a:r>
              <a:rPr lang="en-US" altLang="en-US" dirty="0"/>
              <a:t>The command is used to add a description to an interface. The </a:t>
            </a:r>
            <a:r>
              <a:rPr lang="en-US" altLang="en-US" i="1" dirty="0"/>
              <a:t>string </a:t>
            </a:r>
            <a:r>
              <a:rPr lang="en-US" altLang="en-US" dirty="0"/>
              <a:t>argument is text entered by the administrator such as </a:t>
            </a:r>
            <a:r>
              <a:rPr lang="en-US" altLang="en-US" b="1" dirty="0"/>
              <a:t>description </a:t>
            </a:r>
            <a:r>
              <a:rPr lang="en-US" altLang="en-US" i="1" dirty="0"/>
              <a:t>Connects to the main headquarter office switch</a:t>
            </a:r>
            <a:r>
              <a:rPr lang="en-US" altLang="en-US" dirty="0"/>
              <a:t>.</a:t>
            </a:r>
          </a:p>
          <a:p>
            <a:pPr lvl="1"/>
            <a:r>
              <a:rPr lang="en-US" altLang="en-US" b="1" dirty="0"/>
              <a:t>ping </a:t>
            </a:r>
            <a:r>
              <a:rPr lang="en-US" altLang="en-US" i="1" dirty="0"/>
              <a:t>ip-address - </a:t>
            </a:r>
            <a:r>
              <a:rPr lang="en-US" altLang="en-US" dirty="0"/>
              <a:t>The command is </a:t>
            </a:r>
            <a:r>
              <a:rPr lang="en-US" altLang="en-US" b="1" dirty="0"/>
              <a:t>ping </a:t>
            </a:r>
            <a:r>
              <a:rPr lang="en-US" altLang="en-US" dirty="0"/>
              <a:t>and the user-defined argument is the </a:t>
            </a:r>
            <a:r>
              <a:rPr lang="en-US" altLang="en-US" i="1" dirty="0"/>
              <a:t>ip-address </a:t>
            </a:r>
            <a:r>
              <a:rPr lang="en-US" altLang="en-US" dirty="0"/>
              <a:t>of the destination device such as in </a:t>
            </a:r>
            <a:r>
              <a:rPr lang="en-US" altLang="en-US" b="1" dirty="0"/>
              <a:t>ping </a:t>
            </a:r>
            <a:r>
              <a:rPr lang="en-US" altLang="en-US" i="1" dirty="0"/>
              <a:t>10.10.10.5</a:t>
            </a:r>
            <a:endParaRPr lang="en-US" altLang="en-US" dirty="0"/>
          </a:p>
          <a:p>
            <a:endParaRPr lang="en-US" altLang="en-US" dirty="0"/>
          </a:p>
        </p:txBody>
      </p:sp>
      <p:sp>
        <p:nvSpPr>
          <p:cNvPr id="38915" name="Title 1"/>
          <p:cNvSpPr>
            <a:spLocks noGrp="1"/>
          </p:cNvSpPr>
          <p:nvPr>
            <p:ph type="title"/>
          </p:nvPr>
        </p:nvSpPr>
        <p:spPr/>
        <p:txBody>
          <a:bodyPr/>
          <a:lstStyle/>
          <a:p>
            <a:r>
              <a:rPr lang="en-CA" altLang="en-US" sz="1600" dirty="0"/>
              <a:t>The Command Structure</a:t>
            </a:r>
            <a:br>
              <a:rPr lang="en-CA" altLang="en-US" sz="1600" dirty="0"/>
            </a:br>
            <a:r>
              <a:rPr lang="en-CA" altLang="en-US" dirty="0"/>
              <a:t>IOS Command Syntax</a:t>
            </a:r>
          </a:p>
        </p:txBody>
      </p:sp>
      <p:pic>
        <p:nvPicPr>
          <p:cNvPr id="6" name="Picture 5"/>
          <p:cNvPicPr>
            <a:picLocks noChangeAspect="1"/>
          </p:cNvPicPr>
          <p:nvPr/>
        </p:nvPicPr>
        <p:blipFill>
          <a:blip r:embed="rId3"/>
          <a:stretch>
            <a:fillRect/>
          </a:stretch>
        </p:blipFill>
        <p:spPr>
          <a:xfrm>
            <a:off x="1346495" y="1556495"/>
            <a:ext cx="6448425" cy="1457325"/>
          </a:xfrm>
          <a:prstGeom prst="rect">
            <a:avLst/>
          </a:prstGeom>
        </p:spPr>
      </p:pic>
    </p:spTree>
    <p:extLst>
      <p:ext uri="{BB962C8B-B14F-4D97-AF65-F5344CB8AC3E}">
        <p14:creationId xmlns:p14="http://schemas.microsoft.com/office/powerpoint/2010/main" val="163224507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p:txBody>
          <a:bodyPr/>
          <a:lstStyle/>
          <a:p>
            <a:r>
              <a:rPr lang="en-US" altLang="en-US" dirty="0"/>
              <a:t>IOS Context-Sensitive Help:</a:t>
            </a:r>
          </a:p>
          <a:p>
            <a:pPr lvl="1"/>
            <a:r>
              <a:rPr lang="en-US" altLang="en-US" dirty="0"/>
              <a:t>Context-sensitive help provides a list of commands and the arguments associated with those commands</a:t>
            </a:r>
          </a:p>
          <a:p>
            <a:pPr marL="142875" lvl="1" indent="0">
              <a:buNone/>
            </a:pPr>
            <a:r>
              <a:rPr lang="en-US" altLang="en-US" dirty="0"/>
              <a:t>within the context of the current mode. </a:t>
            </a:r>
          </a:p>
          <a:p>
            <a:pPr lvl="1"/>
            <a:r>
              <a:rPr lang="en-US" altLang="en-US" dirty="0"/>
              <a:t>To access context-sensitive help, enter a question mark ?, at any prompt.</a:t>
            </a:r>
          </a:p>
          <a:p>
            <a:pPr marL="239713" indent="-285750"/>
            <a:endParaRPr lang="en-US" altLang="en-US" dirty="0"/>
          </a:p>
          <a:p>
            <a:endParaRPr lang="en-US" altLang="en-US" dirty="0"/>
          </a:p>
        </p:txBody>
      </p:sp>
      <p:sp>
        <p:nvSpPr>
          <p:cNvPr id="38915" name="Title 1"/>
          <p:cNvSpPr>
            <a:spLocks noGrp="1"/>
          </p:cNvSpPr>
          <p:nvPr>
            <p:ph type="title"/>
          </p:nvPr>
        </p:nvSpPr>
        <p:spPr/>
        <p:txBody>
          <a:bodyPr/>
          <a:lstStyle/>
          <a:p>
            <a:r>
              <a:rPr lang="en-CA" altLang="en-US" sz="1600" dirty="0"/>
              <a:t>The Command Structure</a:t>
            </a:r>
            <a:br>
              <a:rPr lang="en-CA" altLang="en-US" sz="1600" dirty="0"/>
            </a:br>
            <a:r>
              <a:rPr lang="en-CA" altLang="en-US" dirty="0"/>
              <a:t>IOS Help Features</a:t>
            </a:r>
          </a:p>
        </p:txBody>
      </p:sp>
      <p:pic>
        <p:nvPicPr>
          <p:cNvPr id="3" name="Picture 2"/>
          <p:cNvPicPr>
            <a:picLocks noChangeAspect="1"/>
          </p:cNvPicPr>
          <p:nvPr/>
        </p:nvPicPr>
        <p:blipFill>
          <a:blip r:embed="rId3"/>
          <a:stretch>
            <a:fillRect/>
          </a:stretch>
        </p:blipFill>
        <p:spPr>
          <a:xfrm>
            <a:off x="4293562" y="2236572"/>
            <a:ext cx="4270534" cy="2386965"/>
          </a:xfrm>
          <a:prstGeom prst="rect">
            <a:avLst/>
          </a:prstGeom>
        </p:spPr>
      </p:pic>
    </p:spTree>
    <p:extLst>
      <p:ext uri="{BB962C8B-B14F-4D97-AF65-F5344CB8AC3E}">
        <p14:creationId xmlns:p14="http://schemas.microsoft.com/office/powerpoint/2010/main" val="17424641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p:txBody>
          <a:bodyPr/>
          <a:lstStyle/>
          <a:p>
            <a:r>
              <a:rPr lang="en-US" altLang="en-US" dirty="0"/>
              <a:t>IOS Command Syntax Check:</a:t>
            </a:r>
          </a:p>
          <a:p>
            <a:pPr lvl="1" defTabSz="685777">
              <a:buFont typeface="Arial" panose="020B0604020202020204" pitchFamily="34" charset="0"/>
              <a:buChar char="•"/>
            </a:pPr>
            <a:r>
              <a:rPr lang="en-US" sz="1500" dirty="0"/>
              <a:t>The command line interpreter checks an entered command from left to right to determine what action is being requested. </a:t>
            </a:r>
          </a:p>
          <a:p>
            <a:pPr lvl="1" defTabSz="685777">
              <a:buFont typeface="Arial" panose="020B0604020202020204" pitchFamily="34" charset="0"/>
              <a:buChar char="•"/>
            </a:pPr>
            <a:r>
              <a:rPr lang="en-US" sz="1500" dirty="0"/>
              <a:t>If the interpreter understands the command, the requested action is executed and the CLI returns to the appropriate prompt. </a:t>
            </a:r>
          </a:p>
          <a:p>
            <a:pPr lvl="1" defTabSz="685777" fontAlgn="auto">
              <a:spcBef>
                <a:spcPts val="0"/>
              </a:spcBef>
              <a:spcAft>
                <a:spcPts val="0"/>
              </a:spcAft>
              <a:buClrTx/>
              <a:buFont typeface="Arial" panose="020B0604020202020204" pitchFamily="34" charset="0"/>
              <a:buChar char="•"/>
              <a:defRPr/>
            </a:pPr>
            <a:r>
              <a:rPr lang="en-US" sz="1500" dirty="0"/>
              <a:t>If the interpreter discovers an error, the IOS generally provides feedback such as “Ambiguous command”, “Incomplete command”, or “Incorrect command”.</a:t>
            </a:r>
          </a:p>
          <a:p>
            <a:endParaRPr lang="en-US" altLang="en-US" dirty="0"/>
          </a:p>
        </p:txBody>
      </p:sp>
      <p:sp>
        <p:nvSpPr>
          <p:cNvPr id="38915" name="Title 1"/>
          <p:cNvSpPr>
            <a:spLocks noGrp="1"/>
          </p:cNvSpPr>
          <p:nvPr>
            <p:ph type="title"/>
          </p:nvPr>
        </p:nvSpPr>
        <p:spPr/>
        <p:txBody>
          <a:bodyPr/>
          <a:lstStyle/>
          <a:p>
            <a:r>
              <a:rPr lang="en-CA" altLang="en-US" sz="1600" dirty="0"/>
              <a:t>The Command Structure</a:t>
            </a:r>
            <a:br>
              <a:rPr lang="en-CA" altLang="en-US" sz="1600" dirty="0"/>
            </a:br>
            <a:r>
              <a:rPr lang="en-CA" altLang="en-US" dirty="0"/>
              <a:t>IOS Help Features (Cont.)</a:t>
            </a:r>
          </a:p>
        </p:txBody>
      </p:sp>
      <p:pic>
        <p:nvPicPr>
          <p:cNvPr id="3" name="Picture 2"/>
          <p:cNvPicPr>
            <a:picLocks noChangeAspect="1"/>
          </p:cNvPicPr>
          <p:nvPr/>
        </p:nvPicPr>
        <p:blipFill>
          <a:blip r:embed="rId3"/>
          <a:stretch>
            <a:fillRect/>
          </a:stretch>
        </p:blipFill>
        <p:spPr>
          <a:xfrm>
            <a:off x="4726817" y="2908939"/>
            <a:ext cx="3659302" cy="2045324"/>
          </a:xfrm>
          <a:prstGeom prst="rect">
            <a:avLst/>
          </a:prstGeom>
        </p:spPr>
      </p:pic>
    </p:spTree>
    <p:extLst>
      <p:ext uri="{BB962C8B-B14F-4D97-AF65-F5344CB8AC3E}">
        <p14:creationId xmlns:p14="http://schemas.microsoft.com/office/powerpoint/2010/main" val="388661483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CA" altLang="en-US" sz="1600" dirty="0"/>
              <a:t>The Command Structure</a:t>
            </a:r>
            <a:br>
              <a:rPr lang="en-CA" altLang="en-US" sz="1600" dirty="0"/>
            </a:br>
            <a:r>
              <a:rPr lang="en-CA" altLang="en-US" dirty="0"/>
              <a:t>Hot Keys and Shortcuts </a:t>
            </a:r>
          </a:p>
        </p:txBody>
      </p:sp>
      <p:sp>
        <p:nvSpPr>
          <p:cNvPr id="3" name="Content Placeholder 2"/>
          <p:cNvSpPr>
            <a:spLocks noGrp="1"/>
          </p:cNvSpPr>
          <p:nvPr>
            <p:ph idx="1"/>
          </p:nvPr>
        </p:nvSpPr>
        <p:spPr>
          <a:xfrm>
            <a:off x="144065" y="798944"/>
            <a:ext cx="8853286" cy="4162523"/>
          </a:xfrm>
        </p:spPr>
        <p:txBody>
          <a:bodyPr/>
          <a:lstStyle/>
          <a:p>
            <a:r>
              <a:rPr lang="en-US" altLang="en-US" dirty="0">
                <a:solidFill>
                  <a:srgbClr val="000000"/>
                </a:solidFill>
              </a:rPr>
              <a:t>Commands and keywords can be shortened to the minimum number of characters that identify a unique selection. </a:t>
            </a:r>
          </a:p>
          <a:p>
            <a:pPr lvl="1"/>
            <a:endParaRPr lang="en-US" altLang="en-US" dirty="0">
              <a:solidFill>
                <a:srgbClr val="000000"/>
              </a:solidFill>
            </a:endParaRPr>
          </a:p>
          <a:p>
            <a:r>
              <a:rPr lang="en-US" altLang="en-US" dirty="0">
                <a:solidFill>
                  <a:srgbClr val="000000"/>
                </a:solidFill>
              </a:rPr>
              <a:t>For example, the </a:t>
            </a:r>
            <a:r>
              <a:rPr lang="en-US" altLang="en-US" b="1" dirty="0">
                <a:solidFill>
                  <a:srgbClr val="000000"/>
                </a:solidFill>
              </a:rPr>
              <a:t>configure </a:t>
            </a:r>
            <a:r>
              <a:rPr lang="en-US" altLang="en-US" dirty="0">
                <a:solidFill>
                  <a:srgbClr val="000000"/>
                </a:solidFill>
              </a:rPr>
              <a:t>command can be shortened to </a:t>
            </a:r>
            <a:r>
              <a:rPr lang="en-US" altLang="en-US" b="1" dirty="0">
                <a:solidFill>
                  <a:srgbClr val="000000"/>
                </a:solidFill>
              </a:rPr>
              <a:t>conf </a:t>
            </a:r>
            <a:r>
              <a:rPr lang="en-US" altLang="en-US" dirty="0">
                <a:solidFill>
                  <a:srgbClr val="000000"/>
                </a:solidFill>
              </a:rPr>
              <a:t>because </a:t>
            </a:r>
            <a:r>
              <a:rPr lang="en-US" altLang="en-US" b="1" dirty="0">
                <a:solidFill>
                  <a:srgbClr val="000000"/>
                </a:solidFill>
              </a:rPr>
              <a:t>configure </a:t>
            </a:r>
            <a:r>
              <a:rPr lang="en-US" altLang="en-US" dirty="0">
                <a:solidFill>
                  <a:srgbClr val="000000"/>
                </a:solidFill>
              </a:rPr>
              <a:t>is the only command that begins with </a:t>
            </a:r>
            <a:r>
              <a:rPr lang="en-US" altLang="en-US" b="1" dirty="0">
                <a:solidFill>
                  <a:srgbClr val="000000"/>
                </a:solidFill>
              </a:rPr>
              <a:t>conf</a:t>
            </a:r>
            <a:r>
              <a:rPr lang="en-US" altLang="en-US" dirty="0">
                <a:solidFill>
                  <a:srgbClr val="000000"/>
                </a:solidFill>
              </a:rPr>
              <a:t>. </a:t>
            </a:r>
          </a:p>
          <a:p>
            <a:pPr lvl="1"/>
            <a:r>
              <a:rPr lang="en-US" altLang="en-US" dirty="0">
                <a:solidFill>
                  <a:srgbClr val="000000"/>
                </a:solidFill>
              </a:rPr>
              <a:t>An even shorter version of </a:t>
            </a:r>
            <a:r>
              <a:rPr lang="en-US" altLang="en-US" b="1" dirty="0">
                <a:solidFill>
                  <a:srgbClr val="000000"/>
                </a:solidFill>
              </a:rPr>
              <a:t>con </a:t>
            </a:r>
            <a:r>
              <a:rPr lang="en-US" altLang="en-US" dirty="0">
                <a:solidFill>
                  <a:srgbClr val="000000"/>
                </a:solidFill>
              </a:rPr>
              <a:t>will not work because more than one command begins with </a:t>
            </a:r>
            <a:r>
              <a:rPr lang="en-US" altLang="en-US" b="1" dirty="0">
                <a:solidFill>
                  <a:srgbClr val="000000"/>
                </a:solidFill>
              </a:rPr>
              <a:t>con</a:t>
            </a:r>
            <a:r>
              <a:rPr lang="en-US" altLang="en-US" dirty="0">
                <a:solidFill>
                  <a:srgbClr val="000000"/>
                </a:solidFill>
              </a:rPr>
              <a:t>. </a:t>
            </a:r>
          </a:p>
          <a:p>
            <a:pPr lvl="1"/>
            <a:r>
              <a:rPr lang="en-US" altLang="en-US" dirty="0">
                <a:solidFill>
                  <a:srgbClr val="000000"/>
                </a:solidFill>
              </a:rPr>
              <a:t>Keywords can also be shortened.</a:t>
            </a:r>
            <a:endParaRPr lang="en-CA" altLang="en-US" dirty="0">
              <a:solidFill>
                <a:srgbClr val="000000"/>
              </a:solidFill>
            </a:endParaRPr>
          </a:p>
        </p:txBody>
      </p:sp>
    </p:spTree>
    <p:extLst>
      <p:ext uri="{BB962C8B-B14F-4D97-AF65-F5344CB8AC3E}">
        <p14:creationId xmlns:p14="http://schemas.microsoft.com/office/powerpoint/2010/main" val="155210055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2.1 IOS Bootcamp</a:t>
            </a:r>
          </a:p>
          <a:p>
            <a:pPr marL="469106" lvl="1" indent="-214313">
              <a:buFont typeface="Arial" panose="020B0604020202020204" pitchFamily="34" charset="0"/>
              <a:buChar char="•"/>
            </a:pPr>
            <a:r>
              <a:rPr lang="en-US" sz="1600" dirty="0"/>
              <a:t>Explain the features and functions of the Cisco IOS Software.</a:t>
            </a:r>
          </a:p>
          <a:p>
            <a:pPr marL="542131" lvl="2" indent="-214313">
              <a:buFont typeface="Arial" panose="020B0604020202020204" pitchFamily="34" charset="0"/>
              <a:buChar char="•"/>
            </a:pPr>
            <a:r>
              <a:rPr lang="en-US" sz="1400" dirty="0"/>
              <a:t>Explain the purpose of Cisco IOS.</a:t>
            </a:r>
          </a:p>
          <a:p>
            <a:pPr marL="542131" lvl="2" indent="-214313">
              <a:buFont typeface="Arial" panose="020B0604020202020204" pitchFamily="34" charset="0"/>
              <a:buChar char="•"/>
            </a:pPr>
            <a:r>
              <a:rPr lang="en-US" sz="1400" dirty="0"/>
              <a:t>Explain how to access a Cisco IOS device for configuration purposes.</a:t>
            </a:r>
          </a:p>
          <a:p>
            <a:pPr marL="542131" lvl="2" indent="-214313">
              <a:buFont typeface="Arial" panose="020B0604020202020204" pitchFamily="34" charset="0"/>
              <a:buChar char="•"/>
            </a:pPr>
            <a:r>
              <a:rPr lang="en-US" sz="1400" dirty="0"/>
              <a:t>Explain how to navigate Cisco IOS to configure network devices.</a:t>
            </a:r>
          </a:p>
          <a:p>
            <a:pPr marL="542131" lvl="2" indent="-214313">
              <a:buFont typeface="Arial" panose="020B0604020202020204" pitchFamily="34" charset="0"/>
              <a:buChar char="•"/>
            </a:pPr>
            <a:r>
              <a:rPr lang="en-US" sz="1400" dirty="0"/>
              <a:t>Describe the command structure of Cisco IOS software.</a:t>
            </a:r>
          </a:p>
          <a:p>
            <a:pPr marL="286941" indent="-285750"/>
            <a:r>
              <a:rPr lang="en-CA" sz="1600" dirty="0"/>
              <a:t>2.2 Basic Device Configuration</a:t>
            </a:r>
          </a:p>
          <a:p>
            <a:pPr marL="469106" lvl="1" indent="-214313">
              <a:buFont typeface="Arial" panose="020B0604020202020204" pitchFamily="34" charset="0"/>
              <a:buChar char="•"/>
            </a:pPr>
            <a:r>
              <a:rPr lang="en-US" sz="1600" dirty="0"/>
              <a:t>Configure initial settings on a network device using the Cisco IOS Software.</a:t>
            </a:r>
          </a:p>
          <a:p>
            <a:pPr marL="542131" lvl="2" indent="-214313">
              <a:buFont typeface="Arial" panose="020B0604020202020204" pitchFamily="34" charset="0"/>
              <a:buChar char="•"/>
            </a:pPr>
            <a:r>
              <a:rPr lang="en-US" sz="1400" dirty="0"/>
              <a:t>Configure hostnames on a Cisco IOS device using the CLI.</a:t>
            </a:r>
          </a:p>
          <a:p>
            <a:pPr marL="542131" lvl="2" indent="-214313">
              <a:buFont typeface="Arial" panose="020B0604020202020204" pitchFamily="34" charset="0"/>
              <a:buChar char="•"/>
            </a:pPr>
            <a:r>
              <a:rPr lang="en-US" sz="1400" dirty="0"/>
              <a:t>Use Cisco IOS commands to limit access to device configurations.</a:t>
            </a:r>
          </a:p>
          <a:p>
            <a:pPr marL="542131" lvl="2" indent="-214313">
              <a:buFont typeface="Arial" panose="020B0604020202020204" pitchFamily="34" charset="0"/>
              <a:buChar char="•"/>
            </a:pPr>
            <a:r>
              <a:rPr lang="en-US" sz="1400" dirty="0"/>
              <a:t>Use IOS commands to save the running configuration.</a:t>
            </a:r>
          </a:p>
        </p:txBody>
      </p:sp>
      <p:sp>
        <p:nvSpPr>
          <p:cNvPr id="4098" name="Rectangle 33"/>
          <p:cNvSpPr>
            <a:spLocks noGrp="1" noChangeArrowheads="1"/>
          </p:cNvSpPr>
          <p:nvPr>
            <p:ph type="title"/>
          </p:nvPr>
        </p:nvSpPr>
        <p:spPr/>
        <p:txBody>
          <a:bodyPr/>
          <a:lstStyle/>
          <a:p>
            <a:pPr eaLnBrk="1" hangingPunct="1"/>
            <a:r>
              <a:rPr lang="en-US" dirty="0"/>
              <a:t>Chapter 2 -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CA" altLang="en-US" sz="1600" dirty="0"/>
              <a:t>The Command Structure</a:t>
            </a:r>
            <a:br>
              <a:rPr lang="en-CA" altLang="en-US" sz="1600" dirty="0"/>
            </a:br>
            <a:r>
              <a:rPr lang="en-CA" altLang="en-US" dirty="0"/>
              <a:t>Video Demonstration - Hotkeys and Shortcuts</a:t>
            </a:r>
          </a:p>
        </p:txBody>
      </p:sp>
      <p:sp>
        <p:nvSpPr>
          <p:cNvPr id="3" name="Content Placeholder 2"/>
          <p:cNvSpPr>
            <a:spLocks noGrp="1"/>
          </p:cNvSpPr>
          <p:nvPr>
            <p:ph idx="1"/>
          </p:nvPr>
        </p:nvSpPr>
        <p:spPr>
          <a:xfrm>
            <a:off x="144065" y="798944"/>
            <a:ext cx="8853286" cy="4162523"/>
          </a:xfrm>
        </p:spPr>
        <p:txBody>
          <a:bodyPr/>
          <a:lstStyle/>
          <a:p>
            <a:pPr marL="0" indent="0">
              <a:buNone/>
            </a:pPr>
            <a:r>
              <a:rPr lang="en-CA" altLang="en-US" dirty="0"/>
              <a:t>The IOS CLI support the following hotkeys:</a:t>
            </a:r>
          </a:p>
          <a:p>
            <a:r>
              <a:rPr lang="en-CA" altLang="en-US" sz="1400" b="1" dirty="0"/>
              <a:t>Down Arrow </a:t>
            </a:r>
            <a:r>
              <a:rPr lang="en-CA" altLang="en-US" sz="1400" dirty="0"/>
              <a:t>– Allows the user to scroll through command history.</a:t>
            </a:r>
          </a:p>
          <a:p>
            <a:r>
              <a:rPr lang="en-CA" altLang="en-US" sz="1400" b="1" dirty="0"/>
              <a:t>Up Arrow </a:t>
            </a:r>
            <a:r>
              <a:rPr lang="en-CA" altLang="en-US" sz="1400" dirty="0"/>
              <a:t>- </a:t>
            </a:r>
            <a:r>
              <a:rPr lang="en-US" sz="1400" dirty="0"/>
              <a:t>Allows the user to scroll backward through commands.</a:t>
            </a:r>
          </a:p>
          <a:p>
            <a:r>
              <a:rPr lang="en-US" altLang="en-US" sz="1400" b="1" dirty="0"/>
              <a:t>Tab</a:t>
            </a:r>
            <a:r>
              <a:rPr lang="en-US" altLang="en-US" sz="1400" dirty="0"/>
              <a:t> - </a:t>
            </a:r>
            <a:r>
              <a:rPr lang="en-US" sz="1400" dirty="0"/>
              <a:t>Completes the remainder of a partially entered command.</a:t>
            </a:r>
          </a:p>
          <a:p>
            <a:r>
              <a:rPr lang="en-US" sz="1400" b="1" dirty="0"/>
              <a:t>Ctrl-A</a:t>
            </a:r>
            <a:r>
              <a:rPr lang="en-US" sz="1400" dirty="0"/>
              <a:t> - Moves to the beginning of the line.</a:t>
            </a:r>
          </a:p>
          <a:p>
            <a:r>
              <a:rPr lang="en-US" sz="1400" b="1" dirty="0"/>
              <a:t>Ctrl-E</a:t>
            </a:r>
            <a:r>
              <a:rPr lang="en-US" sz="1400" dirty="0"/>
              <a:t> – Moves to the end of the line.</a:t>
            </a:r>
          </a:p>
          <a:p>
            <a:r>
              <a:rPr lang="en-US" sz="1400" b="1" dirty="0"/>
              <a:t>Ctrl-R </a:t>
            </a:r>
            <a:r>
              <a:rPr lang="en-US" sz="1400" dirty="0"/>
              <a:t>– Redisplays a line.</a:t>
            </a:r>
          </a:p>
          <a:p>
            <a:r>
              <a:rPr lang="en-US" sz="1400" b="1" dirty="0"/>
              <a:t>Ctrl-Z </a:t>
            </a:r>
            <a:r>
              <a:rPr lang="en-US" sz="1400" dirty="0"/>
              <a:t>– Exits the configuration mode and returns to user EXEC.</a:t>
            </a:r>
          </a:p>
          <a:p>
            <a:r>
              <a:rPr lang="en-US" sz="1400" b="1" dirty="0"/>
              <a:t>Ctrl-C </a:t>
            </a:r>
            <a:r>
              <a:rPr lang="en-US" sz="1400" dirty="0"/>
              <a:t>– Exits the configuration mode or aborts the current command.</a:t>
            </a:r>
          </a:p>
          <a:p>
            <a:r>
              <a:rPr lang="en-US" sz="1400" b="1" dirty="0"/>
              <a:t>Ctrl-Shift-6</a:t>
            </a:r>
            <a:r>
              <a:rPr lang="en-US" sz="1400" dirty="0"/>
              <a:t> – Allows the user to interrupt an IOS process (e.g., ping).</a:t>
            </a:r>
          </a:p>
          <a:p>
            <a:endParaRPr lang="en-CA" altLang="en-US" dirty="0"/>
          </a:p>
          <a:p>
            <a:endParaRPr lang="en-CA" altLang="en-US" dirty="0"/>
          </a:p>
          <a:p>
            <a:endParaRPr lang="en-CA" altLang="en-US" dirty="0"/>
          </a:p>
        </p:txBody>
      </p:sp>
      <p:pic>
        <p:nvPicPr>
          <p:cNvPr id="4" name="Picture 3"/>
          <p:cNvPicPr>
            <a:picLocks noChangeAspect="1"/>
          </p:cNvPicPr>
          <p:nvPr/>
        </p:nvPicPr>
        <p:blipFill>
          <a:blip r:embed="rId3"/>
          <a:stretch>
            <a:fillRect/>
          </a:stretch>
        </p:blipFill>
        <p:spPr>
          <a:xfrm>
            <a:off x="5785000" y="1371600"/>
            <a:ext cx="3245175" cy="1816443"/>
          </a:xfrm>
          <a:prstGeom prst="rect">
            <a:avLst/>
          </a:prstGeom>
        </p:spPr>
      </p:pic>
    </p:spTree>
    <p:extLst>
      <p:ext uri="{BB962C8B-B14F-4D97-AF65-F5344CB8AC3E}">
        <p14:creationId xmlns:p14="http://schemas.microsoft.com/office/powerpoint/2010/main" val="5359577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2.2 Basic Device Configuration</a:t>
            </a:r>
          </a:p>
        </p:txBody>
      </p:sp>
    </p:spTree>
    <p:extLst>
      <p:ext uri="{BB962C8B-B14F-4D97-AF65-F5344CB8AC3E}">
        <p14:creationId xmlns:p14="http://schemas.microsoft.com/office/powerpoint/2010/main" val="355190541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CA" altLang="en-US" dirty="0">
                <a:solidFill>
                  <a:srgbClr val="000000"/>
                </a:solidFill>
              </a:rPr>
              <a:t>The first step when configuring a switch is to assign it a unique device name, or hostname. </a:t>
            </a:r>
          </a:p>
          <a:p>
            <a:pPr lvl="1"/>
            <a:r>
              <a:rPr lang="en-CA" altLang="en-US" dirty="0">
                <a:solidFill>
                  <a:srgbClr val="000000"/>
                </a:solidFill>
              </a:rPr>
              <a:t>Hostnames appear in CLI prompts, can be used in various authentication processes between devices, and should be used on topology diagrams.</a:t>
            </a:r>
          </a:p>
          <a:p>
            <a:pPr lvl="1"/>
            <a:r>
              <a:rPr lang="en-US" altLang="en-US" dirty="0">
                <a:solidFill>
                  <a:srgbClr val="000000"/>
                </a:solidFill>
              </a:rPr>
              <a:t>Without a hostname, network devices are difficult to identify for configuration purposes.</a:t>
            </a:r>
          </a:p>
          <a:p>
            <a:pPr lvl="1"/>
            <a:endParaRPr lang="en-CA" altLang="en-US" dirty="0">
              <a:solidFill>
                <a:srgbClr val="000000"/>
              </a:solidFill>
            </a:endParaRPr>
          </a:p>
        </p:txBody>
      </p:sp>
      <p:sp>
        <p:nvSpPr>
          <p:cNvPr id="54275" name="Rectangle 2"/>
          <p:cNvSpPr>
            <a:spLocks noGrp="1" noChangeArrowheads="1"/>
          </p:cNvSpPr>
          <p:nvPr>
            <p:ph type="title"/>
          </p:nvPr>
        </p:nvSpPr>
        <p:spPr/>
        <p:txBody>
          <a:bodyPr/>
          <a:lstStyle/>
          <a:p>
            <a:r>
              <a:rPr lang="en-US" altLang="en-US" sz="1600" dirty="0"/>
              <a:t>Hostnames</a:t>
            </a:r>
            <a:br>
              <a:rPr lang="en-US" altLang="en-US" dirty="0"/>
            </a:br>
            <a:r>
              <a:rPr lang="en-US" altLang="en-US" dirty="0"/>
              <a:t>Device Names</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450" y="2526678"/>
            <a:ext cx="2757488" cy="1956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Lst>
        </p:spPr>
      </p:pic>
      <p:sp>
        <p:nvSpPr>
          <p:cNvPr id="2" name="Right Arrow 1"/>
          <p:cNvSpPr/>
          <p:nvPr/>
        </p:nvSpPr>
        <p:spPr>
          <a:xfrm>
            <a:off x="1682325" y="2526678"/>
            <a:ext cx="2537567" cy="1806554"/>
          </a:xfrm>
          <a:prstGeom prst="rightArrow">
            <a:avLst>
              <a:gd name="adj1" fmla="val 50000"/>
              <a:gd name="adj2" fmla="val 49665"/>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rgbClr val="000000"/>
                </a:solidFill>
              </a:rPr>
              <a:t>Hostnames enables an administrator to name a  device making it easier to identify in a network.</a:t>
            </a:r>
          </a:p>
        </p:txBody>
      </p:sp>
    </p:spTree>
    <p:extLst>
      <p:ext uri="{BB962C8B-B14F-4D97-AF65-F5344CB8AC3E}">
        <p14:creationId xmlns:p14="http://schemas.microsoft.com/office/powerpoint/2010/main" val="130007713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a:xfrm>
            <a:off x="144065" y="798945"/>
            <a:ext cx="8853286" cy="781000"/>
          </a:xfrm>
        </p:spPr>
        <p:txBody>
          <a:bodyPr/>
          <a:lstStyle/>
          <a:p>
            <a:r>
              <a:rPr lang="en-US" altLang="en-US" dirty="0">
                <a:solidFill>
                  <a:srgbClr val="000000"/>
                </a:solidFill>
              </a:rPr>
              <a:t>Once the naming convention has been identified, the next step is to apply the names to the devices using the CLI.</a:t>
            </a:r>
            <a:r>
              <a:rPr lang="en-US" altLang="en-US" dirty="0"/>
              <a:t> </a:t>
            </a:r>
          </a:p>
          <a:p>
            <a:endParaRPr lang="en-US" altLang="en-US" dirty="0"/>
          </a:p>
          <a:p>
            <a:r>
              <a:rPr lang="en-US" altLang="en-US" dirty="0"/>
              <a:t>The</a:t>
            </a:r>
            <a:r>
              <a:rPr lang="en-US" altLang="en-US" dirty="0">
                <a:cs typeface="Courier New" pitchFamily="49" charset="0"/>
              </a:rPr>
              <a:t> </a:t>
            </a:r>
            <a:r>
              <a:rPr lang="en-US" altLang="en-US" b="1" dirty="0">
                <a:cs typeface="Courier New" pitchFamily="49" charset="0"/>
              </a:rPr>
              <a:t>hostname </a:t>
            </a:r>
            <a:r>
              <a:rPr lang="en-US" altLang="en-US" i="1" dirty="0">
                <a:cs typeface="Courier New" pitchFamily="49" charset="0"/>
              </a:rPr>
              <a:t>name</a:t>
            </a:r>
            <a:r>
              <a:rPr lang="en-US" altLang="en-US" b="1" dirty="0">
                <a:cs typeface="Courier New" pitchFamily="49" charset="0"/>
              </a:rPr>
              <a:t> </a:t>
            </a:r>
            <a:r>
              <a:rPr lang="en-US" altLang="en-US" dirty="0"/>
              <a:t>global configuration command is used to assign a name.</a:t>
            </a:r>
          </a:p>
          <a:p>
            <a:endParaRPr lang="en-US" altLang="en-US" dirty="0">
              <a:solidFill>
                <a:srgbClr val="000000"/>
              </a:solidFill>
            </a:endParaRPr>
          </a:p>
        </p:txBody>
      </p:sp>
      <p:sp>
        <p:nvSpPr>
          <p:cNvPr id="54275" name="Rectangle 2"/>
          <p:cNvSpPr>
            <a:spLocks noGrp="1" noChangeArrowheads="1"/>
          </p:cNvSpPr>
          <p:nvPr>
            <p:ph type="title"/>
          </p:nvPr>
        </p:nvSpPr>
        <p:spPr/>
        <p:txBody>
          <a:bodyPr/>
          <a:lstStyle/>
          <a:p>
            <a:r>
              <a:rPr lang="en-US" altLang="en-US" sz="1600" dirty="0"/>
              <a:t>Hostnames</a:t>
            </a:r>
            <a:br>
              <a:rPr lang="en-US" altLang="en-US" dirty="0"/>
            </a:br>
            <a:r>
              <a:rPr lang="en-US" altLang="en-US" dirty="0"/>
              <a:t>Configure Hostnames</a:t>
            </a:r>
          </a:p>
        </p:txBody>
      </p:sp>
      <p:sp>
        <p:nvSpPr>
          <p:cNvPr id="4" name="Rectangle 6"/>
          <p:cNvSpPr txBox="1">
            <a:spLocks noChangeArrowheads="1"/>
          </p:cNvSpPr>
          <p:nvPr/>
        </p:nvSpPr>
        <p:spPr bwMode="auto">
          <a:xfrm>
            <a:off x="4691426" y="3326896"/>
            <a:ext cx="3177258" cy="1114424"/>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182880" bIns="45720" numCol="1" anchor="ctr"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ct val="0"/>
              </a:spcBef>
              <a:spcAft>
                <a:spcPts val="0"/>
              </a:spcAft>
              <a:buFont typeface="Wingdings" panose="05000000000000000000" pitchFamily="2" charset="2"/>
              <a:buNone/>
            </a:pPr>
            <a:r>
              <a:rPr lang="en-CA" altLang="ja-JP" sz="1050" dirty="0">
                <a:latin typeface="Courier New" pitchFamily="49" charset="0"/>
                <a:ea typeface="ＭＳ Ｐゴシック" pitchFamily="34" charset="-128"/>
                <a:cs typeface="Courier New" pitchFamily="49" charset="0"/>
              </a:rPr>
              <a:t>Switch&gt; </a:t>
            </a:r>
          </a:p>
          <a:p>
            <a:pPr marL="0" indent="0">
              <a:spcBef>
                <a:spcPct val="0"/>
              </a:spcBef>
              <a:spcAft>
                <a:spcPts val="0"/>
              </a:spcAft>
              <a:buFont typeface="Wingdings" panose="05000000000000000000" pitchFamily="2" charset="2"/>
              <a:buNone/>
            </a:pPr>
            <a:r>
              <a:rPr lang="en-CA" altLang="ja-JP" sz="1050" dirty="0">
                <a:latin typeface="Courier New" pitchFamily="49" charset="0"/>
                <a:ea typeface="ＭＳ Ｐゴシック" pitchFamily="34" charset="-128"/>
                <a:cs typeface="Courier New" pitchFamily="49" charset="0"/>
              </a:rPr>
              <a:t>Switch&gt; </a:t>
            </a:r>
            <a:r>
              <a:rPr lang="en-CA" altLang="ja-JP" sz="1050" b="1" dirty="0">
                <a:latin typeface="Courier New" pitchFamily="49" charset="0"/>
                <a:ea typeface="ＭＳ Ｐゴシック" pitchFamily="34" charset="-128"/>
                <a:cs typeface="Courier New" pitchFamily="49" charset="0"/>
              </a:rPr>
              <a:t>enable</a:t>
            </a:r>
          </a:p>
          <a:p>
            <a:pPr marL="0" indent="0">
              <a:spcBef>
                <a:spcPct val="0"/>
              </a:spcBef>
              <a:spcAft>
                <a:spcPts val="0"/>
              </a:spcAft>
              <a:buFont typeface="Wingdings" panose="05000000000000000000" pitchFamily="2" charset="2"/>
              <a:buNone/>
            </a:pPr>
            <a:r>
              <a:rPr lang="en-CA" altLang="ja-JP" sz="1050" dirty="0">
                <a:latin typeface="Courier New" pitchFamily="49" charset="0"/>
                <a:ea typeface="ＭＳ Ｐゴシック" pitchFamily="34" charset="-128"/>
                <a:cs typeface="Courier New" pitchFamily="49" charset="0"/>
              </a:rPr>
              <a:t>Switch# </a:t>
            </a:r>
          </a:p>
          <a:p>
            <a:pPr marL="0" indent="0">
              <a:spcBef>
                <a:spcPct val="0"/>
              </a:spcBef>
              <a:spcAft>
                <a:spcPts val="0"/>
              </a:spcAft>
              <a:buFont typeface="Wingdings" panose="05000000000000000000" pitchFamily="2" charset="2"/>
              <a:buNone/>
            </a:pPr>
            <a:r>
              <a:rPr lang="en-CA" altLang="ja-JP" sz="1050" dirty="0">
                <a:latin typeface="Courier New" pitchFamily="49" charset="0"/>
                <a:ea typeface="ＭＳ Ｐゴシック" pitchFamily="34" charset="-128"/>
                <a:cs typeface="Courier New" pitchFamily="49" charset="0"/>
              </a:rPr>
              <a:t>Switch# </a:t>
            </a:r>
            <a:r>
              <a:rPr lang="en-CA" altLang="ja-JP" sz="1050" b="1" dirty="0">
                <a:latin typeface="Courier New" pitchFamily="49" charset="0"/>
                <a:ea typeface="ＭＳ Ｐゴシック" pitchFamily="34" charset="-128"/>
                <a:cs typeface="Courier New" pitchFamily="49" charset="0"/>
              </a:rPr>
              <a:t>configure terminal</a:t>
            </a:r>
          </a:p>
          <a:p>
            <a:pPr marL="0" indent="0">
              <a:spcBef>
                <a:spcPct val="0"/>
              </a:spcBef>
              <a:spcAft>
                <a:spcPts val="0"/>
              </a:spcAft>
              <a:buFont typeface="Wingdings" panose="05000000000000000000" pitchFamily="2" charset="2"/>
              <a:buNone/>
            </a:pPr>
            <a:r>
              <a:rPr lang="en-CA" altLang="ja-JP" sz="1050" dirty="0">
                <a:latin typeface="Courier New" pitchFamily="49" charset="0"/>
                <a:ea typeface="ＭＳ Ｐゴシック" pitchFamily="34" charset="-128"/>
                <a:cs typeface="Courier New" pitchFamily="49" charset="0"/>
              </a:rPr>
              <a:t>Switch(config)# </a:t>
            </a:r>
            <a:r>
              <a:rPr lang="en-CA" altLang="ja-JP" sz="1050" b="1" dirty="0">
                <a:latin typeface="Courier New" pitchFamily="49" charset="0"/>
                <a:ea typeface="ＭＳ Ｐゴシック" pitchFamily="34" charset="-128"/>
                <a:cs typeface="Courier New" pitchFamily="49" charset="0"/>
              </a:rPr>
              <a:t>hostname Sw-Floor-1</a:t>
            </a:r>
          </a:p>
          <a:p>
            <a:pPr marL="0" indent="0">
              <a:spcBef>
                <a:spcPct val="0"/>
              </a:spcBef>
              <a:spcAft>
                <a:spcPts val="0"/>
              </a:spcAft>
              <a:buFont typeface="Wingdings" panose="05000000000000000000" pitchFamily="2" charset="2"/>
              <a:buNone/>
            </a:pPr>
            <a:r>
              <a:rPr lang="en-CA" altLang="ja-JP" sz="1050" dirty="0">
                <a:latin typeface="Courier New" pitchFamily="49" charset="0"/>
                <a:ea typeface="ＭＳ Ｐゴシック" pitchFamily="34" charset="-128"/>
                <a:cs typeface="Courier New" pitchFamily="49" charset="0"/>
              </a:rPr>
              <a:t>Sw-Floor-1(config)#</a:t>
            </a:r>
          </a:p>
        </p:txBody>
      </p:sp>
      <p:sp>
        <p:nvSpPr>
          <p:cNvPr id="6" name="Rectangle 6"/>
          <p:cNvSpPr txBox="1">
            <a:spLocks noChangeArrowheads="1"/>
          </p:cNvSpPr>
          <p:nvPr/>
        </p:nvSpPr>
        <p:spPr bwMode="auto">
          <a:xfrm>
            <a:off x="144065" y="1782793"/>
            <a:ext cx="5041393" cy="310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alt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379" y="2495054"/>
            <a:ext cx="2757488" cy="1956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Lst>
        </p:spPr>
      </p:pic>
      <p:sp>
        <p:nvSpPr>
          <p:cNvPr id="2" name="Oval 1"/>
          <p:cNvSpPr/>
          <p:nvPr/>
        </p:nvSpPr>
        <p:spPr>
          <a:xfrm>
            <a:off x="2667001" y="3691463"/>
            <a:ext cx="804333" cy="601133"/>
          </a:xfrm>
          <a:prstGeom prst="ellipse">
            <a:avLst/>
          </a:prstGeom>
          <a:solidFill>
            <a:srgbClr val="36A4D7">
              <a:alpha val="3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326005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r>
              <a:rPr lang="en-CA" altLang="en-US" b="1" dirty="0"/>
              <a:t>Step 1 </a:t>
            </a:r>
            <a:r>
              <a:rPr lang="en-CA" altLang="en-US" dirty="0"/>
              <a:t>- Secure network devices to physically limit access by placing them in wiring closets and locked racks.</a:t>
            </a:r>
          </a:p>
          <a:p>
            <a:r>
              <a:rPr lang="en-CA" altLang="en-US" b="1" dirty="0"/>
              <a:t>Step 2 </a:t>
            </a:r>
            <a:r>
              <a:rPr lang="en-CA" altLang="en-US" dirty="0"/>
              <a:t>- Enforce secure passwords as passwords are the primary defense against unauthorized access to network devices. </a:t>
            </a:r>
          </a:p>
          <a:p>
            <a:pPr lvl="1"/>
            <a:endParaRPr lang="en-CA" altLang="en-US" dirty="0"/>
          </a:p>
          <a:p>
            <a:endParaRPr lang="en-CA" altLang="en-US" dirty="0"/>
          </a:p>
        </p:txBody>
      </p:sp>
      <p:sp>
        <p:nvSpPr>
          <p:cNvPr id="58370" name="Rectangle 2"/>
          <p:cNvSpPr>
            <a:spLocks noGrp="1" noChangeArrowheads="1"/>
          </p:cNvSpPr>
          <p:nvPr>
            <p:ph type="title"/>
          </p:nvPr>
        </p:nvSpPr>
        <p:spPr/>
        <p:txBody>
          <a:bodyPr/>
          <a:lstStyle/>
          <a:p>
            <a:r>
              <a:rPr lang="en-US" sz="1600" dirty="0"/>
              <a:t>Limit Access to Device Configurations</a:t>
            </a:r>
            <a:br>
              <a:rPr lang="en-US" dirty="0"/>
            </a:br>
            <a:r>
              <a:rPr lang="en-US" altLang="en-US" dirty="0"/>
              <a:t>Limiting Device Access</a:t>
            </a:r>
          </a:p>
        </p:txBody>
      </p:sp>
      <p:pic>
        <p:nvPicPr>
          <p:cNvPr id="2" name="Picture 1"/>
          <p:cNvPicPr>
            <a:picLocks noChangeAspect="1"/>
          </p:cNvPicPr>
          <p:nvPr/>
        </p:nvPicPr>
        <p:blipFill>
          <a:blip r:embed="rId3"/>
          <a:stretch>
            <a:fillRect/>
          </a:stretch>
        </p:blipFill>
        <p:spPr>
          <a:xfrm>
            <a:off x="354305" y="2431087"/>
            <a:ext cx="3461702" cy="2131147"/>
          </a:xfrm>
          <a:prstGeom prst="rect">
            <a:avLst/>
          </a:prstGeom>
        </p:spPr>
      </p:pic>
      <p:pic>
        <p:nvPicPr>
          <p:cNvPr id="3" name="Picture 2"/>
          <p:cNvPicPr>
            <a:picLocks noChangeAspect="1"/>
          </p:cNvPicPr>
          <p:nvPr/>
        </p:nvPicPr>
        <p:blipFill>
          <a:blip r:embed="rId4"/>
          <a:stretch>
            <a:fillRect/>
          </a:stretch>
        </p:blipFill>
        <p:spPr>
          <a:xfrm>
            <a:off x="4816174" y="2457744"/>
            <a:ext cx="4153095" cy="1821653"/>
          </a:xfrm>
          <a:prstGeom prst="rect">
            <a:avLst/>
          </a:prstGeom>
        </p:spPr>
      </p:pic>
      <p:sp>
        <p:nvSpPr>
          <p:cNvPr id="8" name="Content Placeholder 8"/>
          <p:cNvSpPr txBox="1">
            <a:spLocks/>
          </p:cNvSpPr>
          <p:nvPr/>
        </p:nvSpPr>
        <p:spPr bwMode="auto">
          <a:xfrm>
            <a:off x="144065" y="2135524"/>
            <a:ext cx="4752026" cy="44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Limit administrative access as follows.</a:t>
            </a:r>
          </a:p>
          <a:p>
            <a:pPr lvl="1"/>
            <a:endParaRPr lang="en-CA" altLang="en-US" dirty="0"/>
          </a:p>
        </p:txBody>
      </p:sp>
      <p:sp>
        <p:nvSpPr>
          <p:cNvPr id="10" name="Content Placeholder 8"/>
          <p:cNvSpPr txBox="1">
            <a:spLocks/>
          </p:cNvSpPr>
          <p:nvPr/>
        </p:nvSpPr>
        <p:spPr bwMode="auto">
          <a:xfrm>
            <a:off x="4602519" y="2135524"/>
            <a:ext cx="3586572" cy="44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Use strong password as suggested. </a:t>
            </a:r>
          </a:p>
          <a:p>
            <a:pPr lvl="1"/>
            <a:endParaRPr lang="en-CA" altLang="en-US" dirty="0"/>
          </a:p>
        </p:txBody>
      </p:sp>
      <p:sp>
        <p:nvSpPr>
          <p:cNvPr id="6" name="TextBox 5"/>
          <p:cNvSpPr txBox="1"/>
          <p:nvPr/>
        </p:nvSpPr>
        <p:spPr>
          <a:xfrm>
            <a:off x="5061026" y="4346790"/>
            <a:ext cx="3663390" cy="430887"/>
          </a:xfrm>
          <a:prstGeom prst="rect">
            <a:avLst/>
          </a:prstGeom>
          <a:solidFill>
            <a:schemeClr val="accent2"/>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1100" dirty="0"/>
              <a:t>For convenience, most labs and examples in this course use the simple but weak passwords</a:t>
            </a:r>
            <a:r>
              <a:rPr lang="en-US" sz="1100" b="1" dirty="0"/>
              <a:t> </a:t>
            </a:r>
            <a:r>
              <a:rPr lang="en-US" sz="1100" b="1" dirty="0">
                <a:solidFill>
                  <a:srgbClr val="FFFF00"/>
                </a:solidFill>
              </a:rPr>
              <a:t>cisco</a:t>
            </a:r>
            <a:r>
              <a:rPr lang="en-US" sz="1100" b="1" dirty="0"/>
              <a:t> </a:t>
            </a:r>
            <a:r>
              <a:rPr lang="en-US" sz="1100" dirty="0"/>
              <a:t>or </a:t>
            </a:r>
            <a:r>
              <a:rPr lang="en-US" sz="1100" b="1" dirty="0">
                <a:solidFill>
                  <a:srgbClr val="FFFF00"/>
                </a:solidFill>
              </a:rPr>
              <a:t>class</a:t>
            </a:r>
            <a:r>
              <a:rPr lang="en-US" sz="1100" dirty="0"/>
              <a:t>. </a:t>
            </a:r>
          </a:p>
        </p:txBody>
      </p:sp>
    </p:spTree>
    <p:extLst>
      <p:ext uri="{BB962C8B-B14F-4D97-AF65-F5344CB8AC3E}">
        <p14:creationId xmlns:p14="http://schemas.microsoft.com/office/powerpoint/2010/main" val="235345619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z="1600" dirty="0"/>
              <a:t>Limit Access to Device Configurations</a:t>
            </a:r>
            <a:br>
              <a:rPr lang="en-US" sz="1600" dirty="0"/>
            </a:br>
            <a:r>
              <a:rPr lang="en-US" altLang="en-US" dirty="0"/>
              <a:t>Configure Passwords</a:t>
            </a:r>
          </a:p>
        </p:txBody>
      </p:sp>
      <p:sp>
        <p:nvSpPr>
          <p:cNvPr id="9" name="Content Placeholder 8"/>
          <p:cNvSpPr>
            <a:spLocks noGrp="1"/>
          </p:cNvSpPr>
          <p:nvPr>
            <p:ph idx="1"/>
          </p:nvPr>
        </p:nvSpPr>
        <p:spPr/>
        <p:txBody>
          <a:bodyPr/>
          <a:lstStyle/>
          <a:p>
            <a:r>
              <a:rPr lang="en-CA" altLang="en-US" dirty="0"/>
              <a:t>Secure privileged EXEC access using the </a:t>
            </a:r>
            <a:r>
              <a:rPr lang="en-CA" altLang="en-US" b="1" dirty="0">
                <a:cs typeface="Courier New" pitchFamily="49" charset="0"/>
              </a:rPr>
              <a:t>enable secret </a:t>
            </a:r>
            <a:r>
              <a:rPr lang="en-CA" altLang="en-US" i="1" dirty="0">
                <a:cs typeface="Courier New" pitchFamily="49" charset="0"/>
              </a:rPr>
              <a:t>password</a:t>
            </a:r>
            <a:r>
              <a:rPr lang="en-CA" altLang="en-US" dirty="0">
                <a:cs typeface="Courier New" pitchFamily="49" charset="0"/>
              </a:rPr>
              <a:t> </a:t>
            </a:r>
            <a:r>
              <a:rPr lang="en-CA" altLang="en-US" dirty="0"/>
              <a:t>global config command.</a:t>
            </a:r>
            <a:r>
              <a:rPr lang="en-CA" altLang="en-US" b="1" dirty="0">
                <a:solidFill>
                  <a:srgbClr val="000099"/>
                </a:solidFill>
                <a:latin typeface="Courier New" pitchFamily="49" charset="0"/>
                <a:cs typeface="Courier New" pitchFamily="49" charset="0"/>
              </a:rPr>
              <a:t> </a:t>
            </a:r>
          </a:p>
          <a:p>
            <a:pPr>
              <a:defRPr/>
            </a:pPr>
            <a:r>
              <a:rPr lang="en-CA" dirty="0"/>
              <a:t>Secure user EXEC access by configuring the line console as follows:</a:t>
            </a:r>
          </a:p>
          <a:p>
            <a:pPr>
              <a:defRPr/>
            </a:pPr>
            <a:endParaRPr lang="en-CA" dirty="0"/>
          </a:p>
          <a:p>
            <a:pPr>
              <a:defRPr/>
            </a:pPr>
            <a:endParaRPr lang="en-CA" dirty="0"/>
          </a:p>
          <a:p>
            <a:pPr>
              <a:defRPr/>
            </a:pPr>
            <a:endParaRPr lang="en-CA" dirty="0"/>
          </a:p>
          <a:p>
            <a:pPr>
              <a:defRPr/>
            </a:pPr>
            <a:endParaRPr lang="en-CA" dirty="0"/>
          </a:p>
          <a:p>
            <a:pPr>
              <a:defRPr/>
            </a:pPr>
            <a:r>
              <a:rPr lang="en-CA" dirty="0"/>
              <a:t>Secure remote Telnet or SSH access by configuring the </a:t>
            </a:r>
            <a:r>
              <a:rPr lang="en-US" dirty="0"/>
              <a:t>Virtual terminal (VTY) lines as follows:</a:t>
            </a:r>
            <a:endParaRPr lang="en-CA" sz="1800" dirty="0"/>
          </a:p>
        </p:txBody>
      </p:sp>
      <p:graphicFrame>
        <p:nvGraphicFramePr>
          <p:cNvPr id="2" name="Table 1"/>
          <p:cNvGraphicFramePr>
            <a:graphicFrameLocks noGrp="1"/>
          </p:cNvGraphicFramePr>
          <p:nvPr>
            <p:extLst>
              <p:ext uri="{D42A27DB-BD31-4B8C-83A1-F6EECF244321}">
                <p14:modId xmlns:p14="http://schemas.microsoft.com/office/powerpoint/2010/main" val="2927747488"/>
              </p:ext>
            </p:extLst>
          </p:nvPr>
        </p:nvGraphicFramePr>
        <p:xfrm>
          <a:off x="399325" y="1547109"/>
          <a:ext cx="8598026" cy="1350932"/>
        </p:xfrm>
        <a:graphic>
          <a:graphicData uri="http://schemas.openxmlformats.org/drawingml/2006/table">
            <a:tbl>
              <a:tblPr firstRow="1" bandRow="1">
                <a:tableStyleId>{5C22544A-7EE6-4342-B048-85BDC9FD1C3A}</a:tableStyleId>
              </a:tblPr>
              <a:tblGrid>
                <a:gridCol w="3822271">
                  <a:extLst>
                    <a:ext uri="{9D8B030D-6E8A-4147-A177-3AD203B41FA5}">
                      <a16:colId xmlns:a16="http://schemas.microsoft.com/office/drawing/2014/main" val="1589452010"/>
                    </a:ext>
                  </a:extLst>
                </a:gridCol>
                <a:gridCol w="4775755">
                  <a:extLst>
                    <a:ext uri="{9D8B030D-6E8A-4147-A177-3AD203B41FA5}">
                      <a16:colId xmlns:a16="http://schemas.microsoft.com/office/drawing/2014/main" val="2965976290"/>
                    </a:ext>
                  </a:extLst>
                </a:gridCol>
              </a:tblGrid>
              <a:tr h="368969">
                <a:tc>
                  <a:txBody>
                    <a:bodyPr/>
                    <a:lstStyle/>
                    <a:p>
                      <a:r>
                        <a:rPr lang="en-US" dirty="0"/>
                        <a:t>Securing User EXEC Mode</a:t>
                      </a:r>
                    </a:p>
                  </a:txBody>
                  <a:tcPr/>
                </a:tc>
                <a:tc>
                  <a:txBody>
                    <a:bodyPr/>
                    <a:lstStyle/>
                    <a:p>
                      <a:r>
                        <a:rPr lang="en-US" dirty="0"/>
                        <a:t>Description</a:t>
                      </a:r>
                    </a:p>
                  </a:txBody>
                  <a:tcPr/>
                </a:tc>
                <a:extLst>
                  <a:ext uri="{0D108BD9-81ED-4DB2-BD59-A6C34878D82A}">
                    <a16:rowId xmlns:a16="http://schemas.microsoft.com/office/drawing/2014/main" val="3341662411"/>
                  </a:ext>
                </a:extLst>
              </a:tr>
              <a:tr h="327321">
                <a:tc>
                  <a:txBody>
                    <a:bodyPr/>
                    <a:lstStyle/>
                    <a:p>
                      <a:pPr lvl="0">
                        <a:defRPr/>
                      </a:pPr>
                      <a:r>
                        <a:rPr lang="en-CA" sz="1200" dirty="0">
                          <a:latin typeface="Courier New" panose="02070309020205020404" pitchFamily="49" charset="0"/>
                          <a:cs typeface="Courier New" panose="02070309020205020404" pitchFamily="49" charset="0"/>
                        </a:rPr>
                        <a:t>Switch(config)# </a:t>
                      </a:r>
                      <a:r>
                        <a:rPr lang="en-CA" sz="1200" b="1" dirty="0">
                          <a:solidFill>
                            <a:srgbClr val="000000"/>
                          </a:solidFill>
                          <a:latin typeface="+mn-lt"/>
                          <a:cs typeface="Courier New" panose="02070309020205020404" pitchFamily="49" charset="0"/>
                        </a:rPr>
                        <a:t>line console 0</a:t>
                      </a:r>
                      <a:r>
                        <a:rPr lang="en-CA" sz="1200" dirty="0">
                          <a:solidFill>
                            <a:srgbClr val="000000"/>
                          </a:solidFill>
                          <a:latin typeface="+mn-lt"/>
                          <a:cs typeface="Courier New" panose="02070309020205020404" pitchFamily="49" charset="0"/>
                        </a:rPr>
                        <a:t> </a:t>
                      </a:r>
                    </a:p>
                  </a:txBody>
                  <a:tcPr anchor="ctr"/>
                </a:tc>
                <a:tc>
                  <a:txBody>
                    <a:bodyPr/>
                    <a:lstStyle/>
                    <a:p>
                      <a:r>
                        <a:rPr lang="en-US" sz="1200" dirty="0"/>
                        <a:t>Command enters line console configuration mode. </a:t>
                      </a:r>
                    </a:p>
                  </a:txBody>
                  <a:tcPr anchor="ctr"/>
                </a:tc>
                <a:extLst>
                  <a:ext uri="{0D108BD9-81ED-4DB2-BD59-A6C34878D82A}">
                    <a16:rowId xmlns:a16="http://schemas.microsoft.com/office/drawing/2014/main" val="3256696564"/>
                  </a:ext>
                </a:extLst>
              </a:tr>
              <a:tr h="327321">
                <a:tc>
                  <a:txBody>
                    <a:bodyPr/>
                    <a:lstStyle/>
                    <a:p>
                      <a:pPr lvl="0">
                        <a:defRPr/>
                      </a:pPr>
                      <a:r>
                        <a:rPr lang="en-CA" sz="1200" dirty="0">
                          <a:latin typeface="Courier New" panose="02070309020205020404" pitchFamily="49" charset="0"/>
                          <a:cs typeface="Courier New" panose="02070309020205020404" pitchFamily="49" charset="0"/>
                        </a:rPr>
                        <a:t>Switch(config-line)# </a:t>
                      </a:r>
                      <a:r>
                        <a:rPr lang="en-CA" sz="1200" b="1" dirty="0">
                          <a:solidFill>
                            <a:srgbClr val="000000"/>
                          </a:solidFill>
                          <a:latin typeface="+mn-lt"/>
                          <a:cs typeface="Courier New" panose="02070309020205020404" pitchFamily="49" charset="0"/>
                        </a:rPr>
                        <a:t>password </a:t>
                      </a:r>
                      <a:r>
                        <a:rPr lang="en-CA" sz="1200" i="1" dirty="0">
                          <a:solidFill>
                            <a:srgbClr val="000000"/>
                          </a:solidFill>
                          <a:latin typeface="+mn-lt"/>
                          <a:cs typeface="Courier New" panose="02070309020205020404" pitchFamily="49" charset="0"/>
                        </a:rPr>
                        <a:t>password</a:t>
                      </a:r>
                    </a:p>
                  </a:txBody>
                  <a:tcPr anchor="ctr"/>
                </a:tc>
                <a:tc>
                  <a:txBody>
                    <a:bodyPr/>
                    <a:lstStyle/>
                    <a:p>
                      <a:r>
                        <a:rPr lang="en-US" sz="1200" dirty="0"/>
                        <a:t>Command specifies the line console password. </a:t>
                      </a:r>
                    </a:p>
                  </a:txBody>
                  <a:tcPr anchor="ctr"/>
                </a:tc>
                <a:extLst>
                  <a:ext uri="{0D108BD9-81ED-4DB2-BD59-A6C34878D82A}">
                    <a16:rowId xmlns:a16="http://schemas.microsoft.com/office/drawing/2014/main" val="1872804621"/>
                  </a:ext>
                </a:extLst>
              </a:tr>
              <a:tr h="32732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sz="1200" dirty="0">
                          <a:latin typeface="Courier New" panose="02070309020205020404" pitchFamily="49" charset="0"/>
                          <a:cs typeface="Courier New" panose="02070309020205020404" pitchFamily="49" charset="0"/>
                        </a:rPr>
                        <a:t>Switch(config-line)# </a:t>
                      </a:r>
                      <a:r>
                        <a:rPr lang="en-CA" sz="1200" b="1" dirty="0">
                          <a:solidFill>
                            <a:srgbClr val="000000"/>
                          </a:solidFill>
                          <a:latin typeface="+mn-lt"/>
                          <a:cs typeface="Courier New" panose="02070309020205020404" pitchFamily="49" charset="0"/>
                        </a:rPr>
                        <a:t>login</a:t>
                      </a:r>
                      <a:r>
                        <a:rPr lang="en-CA" sz="1200" dirty="0">
                          <a:latin typeface="Courier New" panose="02070309020205020404" pitchFamily="49" charset="0"/>
                          <a:cs typeface="Courier New" panose="02070309020205020404" pitchFamily="49" charset="0"/>
                        </a:rPr>
                        <a:t> </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Command makes the switch require the password.</a:t>
                      </a:r>
                    </a:p>
                  </a:txBody>
                  <a:tcPr anchor="ctr"/>
                </a:tc>
                <a:extLst>
                  <a:ext uri="{0D108BD9-81ED-4DB2-BD59-A6C34878D82A}">
                    <a16:rowId xmlns:a16="http://schemas.microsoft.com/office/drawing/2014/main" val="265087217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89415313"/>
              </p:ext>
            </p:extLst>
          </p:nvPr>
        </p:nvGraphicFramePr>
        <p:xfrm>
          <a:off x="399325" y="3482010"/>
          <a:ext cx="8598026" cy="1480811"/>
        </p:xfrm>
        <a:graphic>
          <a:graphicData uri="http://schemas.openxmlformats.org/drawingml/2006/table">
            <a:tbl>
              <a:tblPr firstRow="1" bandRow="1">
                <a:tableStyleId>{5C22544A-7EE6-4342-B048-85BDC9FD1C3A}</a:tableStyleId>
              </a:tblPr>
              <a:tblGrid>
                <a:gridCol w="3822271">
                  <a:extLst>
                    <a:ext uri="{9D8B030D-6E8A-4147-A177-3AD203B41FA5}">
                      <a16:colId xmlns:a16="http://schemas.microsoft.com/office/drawing/2014/main" val="1589452010"/>
                    </a:ext>
                  </a:extLst>
                </a:gridCol>
                <a:gridCol w="4775755">
                  <a:extLst>
                    <a:ext uri="{9D8B030D-6E8A-4147-A177-3AD203B41FA5}">
                      <a16:colId xmlns:a16="http://schemas.microsoft.com/office/drawing/2014/main" val="2965976290"/>
                    </a:ext>
                  </a:extLst>
                </a:gridCol>
              </a:tblGrid>
              <a:tr h="368969">
                <a:tc>
                  <a:txBody>
                    <a:bodyPr/>
                    <a:lstStyle/>
                    <a:p>
                      <a:r>
                        <a:rPr lang="en-US" dirty="0"/>
                        <a:t>Securing Remote Access</a:t>
                      </a:r>
                    </a:p>
                  </a:txBody>
                  <a:tcPr/>
                </a:tc>
                <a:tc>
                  <a:txBody>
                    <a:bodyPr/>
                    <a:lstStyle/>
                    <a:p>
                      <a:r>
                        <a:rPr lang="en-US" dirty="0"/>
                        <a:t>Description</a:t>
                      </a:r>
                    </a:p>
                  </a:txBody>
                  <a:tcPr/>
                </a:tc>
                <a:extLst>
                  <a:ext uri="{0D108BD9-81ED-4DB2-BD59-A6C34878D82A}">
                    <a16:rowId xmlns:a16="http://schemas.microsoft.com/office/drawing/2014/main" val="3341662411"/>
                  </a:ext>
                </a:extLst>
              </a:tr>
              <a:tr h="327321">
                <a:tc>
                  <a:txBody>
                    <a:bodyPr/>
                    <a:lstStyle/>
                    <a:p>
                      <a:pPr lvl="0">
                        <a:defRPr/>
                      </a:pPr>
                      <a:r>
                        <a:rPr lang="en-CA" sz="1200" dirty="0">
                          <a:latin typeface="Courier New" panose="02070309020205020404" pitchFamily="49" charset="0"/>
                          <a:cs typeface="Courier New" panose="02070309020205020404" pitchFamily="49" charset="0"/>
                        </a:rPr>
                        <a:t>Switch(config)# </a:t>
                      </a:r>
                      <a:r>
                        <a:rPr lang="en-CA" sz="1200" b="1" dirty="0">
                          <a:solidFill>
                            <a:srgbClr val="000000"/>
                          </a:solidFill>
                          <a:latin typeface="+mn-lt"/>
                          <a:cs typeface="Courier New" panose="02070309020205020404" pitchFamily="49" charset="0"/>
                        </a:rPr>
                        <a:t>line vty 0 15</a:t>
                      </a:r>
                      <a:endParaRPr lang="en-CA" sz="1200" dirty="0">
                        <a:solidFill>
                          <a:srgbClr val="000000"/>
                        </a:solidFill>
                        <a:latin typeface="+mn-lt"/>
                        <a:cs typeface="Courier New" panose="02070309020205020404" pitchFamily="49" charset="0"/>
                      </a:endParaRPr>
                    </a:p>
                  </a:txBody>
                  <a:tcPr anchor="ctr"/>
                </a:tc>
                <a:tc>
                  <a:txBody>
                    <a:bodyPr/>
                    <a:lstStyle/>
                    <a:p>
                      <a:r>
                        <a:rPr lang="en-US" sz="1200" dirty="0"/>
                        <a:t>Cisco switches typically support up to 16 incoming VTY lines numbered 0 to 15. </a:t>
                      </a:r>
                    </a:p>
                  </a:txBody>
                  <a:tcPr anchor="ctr"/>
                </a:tc>
                <a:extLst>
                  <a:ext uri="{0D108BD9-81ED-4DB2-BD59-A6C34878D82A}">
                    <a16:rowId xmlns:a16="http://schemas.microsoft.com/office/drawing/2014/main" val="3256696564"/>
                  </a:ext>
                </a:extLst>
              </a:tr>
              <a:tr h="327321">
                <a:tc>
                  <a:txBody>
                    <a:bodyPr/>
                    <a:lstStyle/>
                    <a:p>
                      <a:pPr lvl="0">
                        <a:defRPr/>
                      </a:pPr>
                      <a:r>
                        <a:rPr lang="en-CA" sz="1200" dirty="0">
                          <a:latin typeface="Courier New" panose="02070309020205020404" pitchFamily="49" charset="0"/>
                          <a:cs typeface="Courier New" panose="02070309020205020404" pitchFamily="49" charset="0"/>
                        </a:rPr>
                        <a:t>Switch(config-line)# </a:t>
                      </a:r>
                      <a:r>
                        <a:rPr lang="en-CA" sz="1200" b="1" dirty="0">
                          <a:solidFill>
                            <a:srgbClr val="000000"/>
                          </a:solidFill>
                          <a:latin typeface="+mn-lt"/>
                          <a:cs typeface="Courier New" panose="02070309020205020404" pitchFamily="49" charset="0"/>
                        </a:rPr>
                        <a:t>password </a:t>
                      </a:r>
                      <a:r>
                        <a:rPr lang="en-CA" sz="1200" i="1" dirty="0">
                          <a:solidFill>
                            <a:srgbClr val="000000"/>
                          </a:solidFill>
                          <a:latin typeface="+mn-lt"/>
                          <a:cs typeface="Courier New" panose="02070309020205020404" pitchFamily="49" charset="0"/>
                        </a:rPr>
                        <a:t>password</a:t>
                      </a:r>
                    </a:p>
                  </a:txBody>
                  <a:tcPr anchor="ctr"/>
                </a:tc>
                <a:tc>
                  <a:txBody>
                    <a:bodyPr/>
                    <a:lstStyle/>
                    <a:p>
                      <a:r>
                        <a:rPr lang="en-US" sz="1200" dirty="0"/>
                        <a:t>Command specifies the VTY line password. </a:t>
                      </a:r>
                    </a:p>
                  </a:txBody>
                  <a:tcPr anchor="ctr"/>
                </a:tc>
                <a:extLst>
                  <a:ext uri="{0D108BD9-81ED-4DB2-BD59-A6C34878D82A}">
                    <a16:rowId xmlns:a16="http://schemas.microsoft.com/office/drawing/2014/main" val="1872804621"/>
                  </a:ext>
                </a:extLst>
              </a:tr>
              <a:tr h="32732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sz="1200" dirty="0">
                          <a:latin typeface="Courier New" panose="02070309020205020404" pitchFamily="49" charset="0"/>
                          <a:cs typeface="Courier New" panose="02070309020205020404" pitchFamily="49" charset="0"/>
                        </a:rPr>
                        <a:t>Switch(config-line)# </a:t>
                      </a:r>
                      <a:r>
                        <a:rPr lang="en-CA" sz="1200" b="1" dirty="0">
                          <a:solidFill>
                            <a:srgbClr val="000000"/>
                          </a:solidFill>
                          <a:latin typeface="+mn-lt"/>
                          <a:cs typeface="Courier New" panose="02070309020205020404" pitchFamily="49" charset="0"/>
                        </a:rPr>
                        <a:t>login</a:t>
                      </a:r>
                      <a:r>
                        <a:rPr lang="en-CA" sz="1200" dirty="0">
                          <a:solidFill>
                            <a:srgbClr val="000000"/>
                          </a:solidFill>
                          <a:latin typeface="+mn-lt"/>
                          <a:cs typeface="Courier New" panose="02070309020205020404" pitchFamily="49" charset="0"/>
                        </a:rPr>
                        <a:t> </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Command makes the switch require the password.</a:t>
                      </a:r>
                    </a:p>
                  </a:txBody>
                  <a:tcPr anchor="ctr"/>
                </a:tc>
                <a:extLst>
                  <a:ext uri="{0D108BD9-81ED-4DB2-BD59-A6C34878D82A}">
                    <a16:rowId xmlns:a16="http://schemas.microsoft.com/office/drawing/2014/main" val="2650872177"/>
                  </a:ext>
                </a:extLst>
              </a:tr>
            </a:tbl>
          </a:graphicData>
        </a:graphic>
      </p:graphicFrame>
    </p:spTree>
    <p:extLst>
      <p:ext uri="{BB962C8B-B14F-4D97-AF65-F5344CB8AC3E}">
        <p14:creationId xmlns:p14="http://schemas.microsoft.com/office/powerpoint/2010/main" val="62871496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z="1600" dirty="0"/>
              <a:t>Limit Access to Device Configurations</a:t>
            </a:r>
            <a:br>
              <a:rPr lang="en-US" sz="1600" dirty="0"/>
            </a:br>
            <a:r>
              <a:rPr lang="en-US" altLang="en-US" dirty="0"/>
              <a:t>Configure Passwords (Cont.)</a:t>
            </a:r>
          </a:p>
        </p:txBody>
      </p:sp>
      <p:sp>
        <p:nvSpPr>
          <p:cNvPr id="9" name="Content Placeholder 8"/>
          <p:cNvSpPr>
            <a:spLocks noGrp="1"/>
          </p:cNvSpPr>
          <p:nvPr>
            <p:ph idx="1"/>
          </p:nvPr>
        </p:nvSpPr>
        <p:spPr/>
        <p:txBody>
          <a:bodyPr/>
          <a:lstStyle/>
          <a:p>
            <a:pPr marL="0" indent="0">
              <a:buNone/>
            </a:pPr>
            <a:r>
              <a:rPr lang="en-CA" sz="1200" b="1" dirty="0"/>
              <a:t>		           	</a:t>
            </a:r>
          </a:p>
        </p:txBody>
      </p:sp>
      <p:graphicFrame>
        <p:nvGraphicFramePr>
          <p:cNvPr id="3" name="Table 2"/>
          <p:cNvGraphicFramePr>
            <a:graphicFrameLocks noGrp="1"/>
          </p:cNvGraphicFramePr>
          <p:nvPr>
            <p:extLst>
              <p:ext uri="{D42A27DB-BD31-4B8C-83A1-F6EECF244321}">
                <p14:modId xmlns:p14="http://schemas.microsoft.com/office/powerpoint/2010/main" val="703656110"/>
              </p:ext>
            </p:extLst>
          </p:nvPr>
        </p:nvGraphicFramePr>
        <p:xfrm>
          <a:off x="317011" y="996949"/>
          <a:ext cx="8502898" cy="2712720"/>
        </p:xfrm>
        <a:graphic>
          <a:graphicData uri="http://schemas.openxmlformats.org/drawingml/2006/table">
            <a:tbl>
              <a:tblPr firstRow="1" bandRow="1">
                <a:tableStyleId>{F5AB1C69-6EDB-4FF4-983F-18BD219EF322}</a:tableStyleId>
              </a:tblPr>
              <a:tblGrid>
                <a:gridCol w="2975986">
                  <a:extLst>
                    <a:ext uri="{9D8B030D-6E8A-4147-A177-3AD203B41FA5}">
                      <a16:colId xmlns:a16="http://schemas.microsoft.com/office/drawing/2014/main" val="1925851319"/>
                    </a:ext>
                  </a:extLst>
                </a:gridCol>
                <a:gridCol w="5526912">
                  <a:extLst>
                    <a:ext uri="{9D8B030D-6E8A-4147-A177-3AD203B41FA5}">
                      <a16:colId xmlns:a16="http://schemas.microsoft.com/office/drawing/2014/main" val="264711143"/>
                    </a:ext>
                  </a:extLst>
                </a:gridCol>
              </a:tblGrid>
              <a:tr h="37084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sz="1400" b="1" dirty="0">
                          <a:solidFill>
                            <a:srgbClr val="000000"/>
                          </a:solidFill>
                        </a:rPr>
                        <a:t>Secure Privileged EXEC</a:t>
                      </a:r>
                      <a:endParaRPr lang="en-US" sz="1400" dirty="0">
                        <a:solidFill>
                          <a:srgbClr val="000000"/>
                        </a:solidFill>
                      </a:endParaRPr>
                    </a:p>
                    <a:p>
                      <a:endParaRPr lang="en-US" sz="1400" dirty="0">
                        <a:solidFill>
                          <a:srgbClr val="000000"/>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dirty="0">
                          <a:solidFill>
                            <a:srgbClr val="000000"/>
                          </a:solidFill>
                          <a:latin typeface="Courier New" panose="02070309020205020404" pitchFamily="49" charset="0"/>
                          <a:cs typeface="Courier New" panose="02070309020205020404" pitchFamily="49" charset="0"/>
                        </a:rPr>
                        <a:t>Sw-Floor-1(config)# </a:t>
                      </a:r>
                      <a:r>
                        <a:rPr lang="en-US" sz="1000" b="1" dirty="0">
                          <a:solidFill>
                            <a:srgbClr val="000000"/>
                          </a:solidFill>
                          <a:latin typeface="Courier New" panose="02070309020205020404" pitchFamily="49" charset="0"/>
                          <a:cs typeface="Courier New" panose="02070309020205020404" pitchFamily="49" charset="0"/>
                        </a:rPr>
                        <a:t>enable secret class</a:t>
                      </a:r>
                    </a:p>
                    <a:p>
                      <a:r>
                        <a:rPr lang="en-US" sz="1000" b="0" dirty="0">
                          <a:solidFill>
                            <a:srgbClr val="000000"/>
                          </a:solidFill>
                          <a:latin typeface="Courier New" panose="02070309020205020404" pitchFamily="49" charset="0"/>
                          <a:cs typeface="Courier New" panose="02070309020205020404" pitchFamily="49" charset="0"/>
                        </a:rPr>
                        <a:t>Sw-Floor-1(config)# </a:t>
                      </a:r>
                      <a:r>
                        <a:rPr lang="en-US" sz="1000" b="1" dirty="0">
                          <a:solidFill>
                            <a:srgbClr val="000000"/>
                          </a:solidFill>
                          <a:latin typeface="Courier New" panose="02070309020205020404" pitchFamily="49" charset="0"/>
                          <a:cs typeface="Courier New" panose="02070309020205020404" pitchFamily="49" charset="0"/>
                        </a:rPr>
                        <a:t>exit</a:t>
                      </a:r>
                    </a:p>
                    <a:p>
                      <a:r>
                        <a:rPr lang="en-US" sz="1000" b="0" dirty="0">
                          <a:solidFill>
                            <a:srgbClr val="000000"/>
                          </a:solidFill>
                          <a:latin typeface="Courier New" panose="02070309020205020404" pitchFamily="49" charset="0"/>
                          <a:cs typeface="Courier New" panose="02070309020205020404" pitchFamily="49" charset="0"/>
                        </a:rPr>
                        <a:t>Sw-Floor-1#</a:t>
                      </a:r>
                    </a:p>
                    <a:p>
                      <a:r>
                        <a:rPr lang="en-US" sz="1000" b="0" dirty="0">
                          <a:solidFill>
                            <a:srgbClr val="000000"/>
                          </a:solidFill>
                          <a:latin typeface="Courier New" panose="02070309020205020404" pitchFamily="49" charset="0"/>
                          <a:cs typeface="Courier New" panose="02070309020205020404" pitchFamily="49" charset="0"/>
                        </a:rPr>
                        <a:t>Sw-Floor-1# </a:t>
                      </a:r>
                      <a:r>
                        <a:rPr lang="en-US" sz="1000" b="1" dirty="0">
                          <a:solidFill>
                            <a:srgbClr val="000000"/>
                          </a:solidFill>
                          <a:latin typeface="Courier New" panose="02070309020205020404" pitchFamily="49" charset="0"/>
                          <a:cs typeface="Courier New" panose="02070309020205020404" pitchFamily="49" charset="0"/>
                        </a:rPr>
                        <a:t>disable</a:t>
                      </a:r>
                    </a:p>
                    <a:p>
                      <a:r>
                        <a:rPr lang="en-US" sz="1000" b="0" dirty="0">
                          <a:solidFill>
                            <a:srgbClr val="000000"/>
                          </a:solidFill>
                          <a:latin typeface="Courier New" panose="02070309020205020404" pitchFamily="49" charset="0"/>
                          <a:cs typeface="Courier New" panose="02070309020205020404" pitchFamily="49" charset="0"/>
                        </a:rPr>
                        <a:t>Sw-Floor-1&gt; </a:t>
                      </a:r>
                      <a:r>
                        <a:rPr lang="en-US" sz="1000" b="1" dirty="0">
                          <a:solidFill>
                            <a:srgbClr val="000000"/>
                          </a:solidFill>
                          <a:latin typeface="Courier New" panose="02070309020205020404" pitchFamily="49" charset="0"/>
                          <a:cs typeface="Courier New" panose="02070309020205020404" pitchFamily="49" charset="0"/>
                        </a:rPr>
                        <a:t>enable</a:t>
                      </a:r>
                    </a:p>
                    <a:p>
                      <a:r>
                        <a:rPr lang="en-US" sz="1000" b="0" dirty="0">
                          <a:solidFill>
                            <a:srgbClr val="000000"/>
                          </a:solidFill>
                          <a:latin typeface="Courier New" panose="02070309020205020404" pitchFamily="49" charset="0"/>
                          <a:cs typeface="Courier New" panose="02070309020205020404" pitchFamily="49" charset="0"/>
                        </a:rPr>
                        <a:t>Password: </a:t>
                      </a:r>
                    </a:p>
                    <a:p>
                      <a:r>
                        <a:rPr lang="en-US" sz="1000" b="0" dirty="0">
                          <a:solidFill>
                            <a:srgbClr val="000000"/>
                          </a:solidFill>
                          <a:latin typeface="Courier New" panose="02070309020205020404" pitchFamily="49" charset="0"/>
                          <a:cs typeface="Courier New" panose="02070309020205020404" pitchFamily="49" charset="0"/>
                        </a:rPr>
                        <a:t>Sw-Floor-1#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5628747"/>
                  </a:ext>
                </a:extLst>
              </a:tr>
              <a:tr h="37084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sz="1400" b="1" dirty="0">
                          <a:solidFill>
                            <a:schemeClr val="tx1"/>
                          </a:solidFill>
                        </a:rPr>
                        <a:t>Securing User EXEC	</a:t>
                      </a:r>
                      <a:endParaRPr lang="en-US" sz="1400" dirty="0">
                        <a:solidFill>
                          <a:schemeClr val="tx1"/>
                        </a:solidFill>
                      </a:endParaRPr>
                    </a:p>
                    <a:p>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spcBef>
                          <a:spcPct val="0"/>
                        </a:spcBef>
                        <a:spcAft>
                          <a:spcPts val="0"/>
                        </a:spcAft>
                        <a:buFont typeface="Wingdings" panose="05000000000000000000" pitchFamily="2" charset="2"/>
                        <a:buNone/>
                      </a:pPr>
                      <a:r>
                        <a:rPr lang="en-US" altLang="ja-JP" sz="1000" dirty="0">
                          <a:latin typeface="Courier New" pitchFamily="49" charset="0"/>
                          <a:ea typeface="+mn-ea"/>
                          <a:cs typeface="Courier New" pitchFamily="49" charset="0"/>
                        </a:rPr>
                        <a:t>Sw-Floor-1(config)# </a:t>
                      </a:r>
                      <a:r>
                        <a:rPr lang="en-US" altLang="ja-JP" sz="1000" b="1" dirty="0">
                          <a:latin typeface="Courier New" pitchFamily="49" charset="0"/>
                          <a:ea typeface="+mn-ea"/>
                          <a:cs typeface="Courier New" pitchFamily="49" charset="0"/>
                        </a:rPr>
                        <a:t>line console 0</a:t>
                      </a:r>
                    </a:p>
                    <a:p>
                      <a:pPr marL="0" indent="0">
                        <a:spcBef>
                          <a:spcPct val="0"/>
                        </a:spcBef>
                        <a:spcAft>
                          <a:spcPts val="0"/>
                        </a:spcAft>
                        <a:buFont typeface="Wingdings" panose="05000000000000000000" pitchFamily="2" charset="2"/>
                        <a:buNone/>
                      </a:pPr>
                      <a:r>
                        <a:rPr lang="en-US" altLang="ja-JP" sz="1000" dirty="0">
                          <a:latin typeface="Courier New" pitchFamily="49" charset="0"/>
                          <a:ea typeface="+mn-ea"/>
                          <a:cs typeface="Courier New" pitchFamily="49" charset="0"/>
                        </a:rPr>
                        <a:t>Sw-Floor-1(config-line)# </a:t>
                      </a:r>
                      <a:r>
                        <a:rPr lang="en-US" altLang="ja-JP" sz="1000" b="1" dirty="0">
                          <a:latin typeface="Courier New" pitchFamily="49" charset="0"/>
                          <a:ea typeface="+mn-ea"/>
                          <a:cs typeface="Courier New" pitchFamily="49" charset="0"/>
                        </a:rPr>
                        <a:t>password cisco</a:t>
                      </a:r>
                    </a:p>
                    <a:p>
                      <a:pPr marL="0" indent="0">
                        <a:spcBef>
                          <a:spcPct val="0"/>
                        </a:spcBef>
                        <a:spcAft>
                          <a:spcPts val="0"/>
                        </a:spcAft>
                        <a:buFont typeface="Wingdings" panose="05000000000000000000" pitchFamily="2" charset="2"/>
                        <a:buNone/>
                      </a:pPr>
                      <a:r>
                        <a:rPr lang="en-US" altLang="ja-JP" sz="1000" dirty="0">
                          <a:latin typeface="Courier New" pitchFamily="49" charset="0"/>
                          <a:ea typeface="+mn-ea"/>
                          <a:cs typeface="Courier New" pitchFamily="49" charset="0"/>
                        </a:rPr>
                        <a:t>Sw-Floor-1(config-line)# </a:t>
                      </a:r>
                      <a:r>
                        <a:rPr lang="en-US" altLang="ja-JP" sz="1000" b="1" dirty="0">
                          <a:latin typeface="Courier New" pitchFamily="49" charset="0"/>
                          <a:ea typeface="+mn-ea"/>
                          <a:cs typeface="Courier New" pitchFamily="49" charset="0"/>
                        </a:rPr>
                        <a:t>login</a:t>
                      </a:r>
                    </a:p>
                    <a:p>
                      <a:pPr marL="0" indent="0">
                        <a:spcBef>
                          <a:spcPct val="0"/>
                        </a:spcBef>
                        <a:spcAft>
                          <a:spcPts val="0"/>
                        </a:spcAft>
                        <a:buFont typeface="Wingdings" panose="05000000000000000000" pitchFamily="2" charset="2"/>
                        <a:buNone/>
                      </a:pPr>
                      <a:r>
                        <a:rPr lang="en-US" altLang="ja-JP" sz="1000" dirty="0">
                          <a:latin typeface="Courier New" pitchFamily="49" charset="0"/>
                          <a:ea typeface="+mn-ea"/>
                          <a:cs typeface="Courier New" pitchFamily="49" charset="0"/>
                        </a:rPr>
                        <a:t>Sw-Floor-1(config-line)# </a:t>
                      </a:r>
                      <a:r>
                        <a:rPr lang="en-US" altLang="ja-JP" sz="1000" b="1" dirty="0">
                          <a:latin typeface="Courier New" pitchFamily="49" charset="0"/>
                          <a:ea typeface="+mn-ea"/>
                          <a:cs typeface="Courier New" pitchFamily="49" charset="0"/>
                        </a:rPr>
                        <a:t>exit</a:t>
                      </a:r>
                    </a:p>
                    <a:p>
                      <a:pPr marL="0" indent="0">
                        <a:spcBef>
                          <a:spcPct val="0"/>
                        </a:spcBef>
                        <a:spcAft>
                          <a:spcPts val="0"/>
                        </a:spcAft>
                        <a:buFont typeface="Wingdings" panose="05000000000000000000" pitchFamily="2" charset="2"/>
                        <a:buNone/>
                      </a:pPr>
                      <a:r>
                        <a:rPr lang="en-US" altLang="ja-JP" sz="1000" dirty="0">
                          <a:latin typeface="Courier New" pitchFamily="49" charset="0"/>
                          <a:ea typeface="+mn-ea"/>
                          <a:cs typeface="Courier New" pitchFamily="49" charset="0"/>
                        </a:rPr>
                        <a:t>Sw-Floor-1(config)#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0379069"/>
                  </a:ext>
                </a:extLst>
              </a:tr>
              <a:tr h="37084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sz="1400" b="1" dirty="0">
                          <a:solidFill>
                            <a:schemeClr val="tx1"/>
                          </a:solidFill>
                        </a:rPr>
                        <a:t>Securing Remote Access </a:t>
                      </a:r>
                      <a:endParaRPr lang="en-US" sz="1400" dirty="0">
                        <a:solidFill>
                          <a:schemeClr val="tx1"/>
                        </a:solidFill>
                      </a:endParaRPr>
                    </a:p>
                    <a:p>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spcBef>
                          <a:spcPct val="0"/>
                        </a:spcBef>
                        <a:spcAft>
                          <a:spcPts val="0"/>
                        </a:spcAft>
                        <a:buFont typeface="Wingdings" panose="05000000000000000000" pitchFamily="2" charset="2"/>
                        <a:buNone/>
                      </a:pPr>
                      <a:r>
                        <a:rPr lang="en-US" altLang="ja-JP" sz="1000" dirty="0">
                          <a:latin typeface="Courier New" pitchFamily="49" charset="0"/>
                          <a:ea typeface="+mn-ea"/>
                          <a:cs typeface="Courier New" pitchFamily="49" charset="0"/>
                        </a:rPr>
                        <a:t>Sw-Floor-1(config)# </a:t>
                      </a:r>
                      <a:r>
                        <a:rPr lang="en-US" altLang="ja-JP" sz="1000" b="1" dirty="0">
                          <a:latin typeface="Courier New" pitchFamily="49" charset="0"/>
                          <a:ea typeface="+mn-ea"/>
                          <a:cs typeface="Courier New" pitchFamily="49" charset="0"/>
                        </a:rPr>
                        <a:t>line vty 0 15</a:t>
                      </a:r>
                    </a:p>
                    <a:p>
                      <a:pPr marL="0" indent="0">
                        <a:spcBef>
                          <a:spcPct val="0"/>
                        </a:spcBef>
                        <a:spcAft>
                          <a:spcPts val="0"/>
                        </a:spcAft>
                        <a:buFont typeface="Wingdings" panose="05000000000000000000" pitchFamily="2" charset="2"/>
                        <a:buNone/>
                      </a:pPr>
                      <a:r>
                        <a:rPr lang="en-US" altLang="ja-JP" sz="1000" dirty="0">
                          <a:latin typeface="Courier New" pitchFamily="49" charset="0"/>
                          <a:ea typeface="+mn-ea"/>
                          <a:cs typeface="Courier New" pitchFamily="49" charset="0"/>
                        </a:rPr>
                        <a:t>Sw-Floor-1(config-line)# </a:t>
                      </a:r>
                      <a:r>
                        <a:rPr lang="en-US" altLang="ja-JP" sz="1000" b="1" dirty="0">
                          <a:latin typeface="Courier New" pitchFamily="49" charset="0"/>
                          <a:ea typeface="+mn-ea"/>
                          <a:cs typeface="Courier New" pitchFamily="49" charset="0"/>
                        </a:rPr>
                        <a:t>password cisco</a:t>
                      </a:r>
                    </a:p>
                    <a:p>
                      <a:pPr marL="0" indent="0">
                        <a:spcBef>
                          <a:spcPct val="0"/>
                        </a:spcBef>
                        <a:spcAft>
                          <a:spcPts val="0"/>
                        </a:spcAft>
                        <a:buFont typeface="Wingdings" panose="05000000000000000000" pitchFamily="2" charset="2"/>
                        <a:buNone/>
                      </a:pPr>
                      <a:r>
                        <a:rPr lang="en-US" altLang="ja-JP" sz="1000" dirty="0">
                          <a:latin typeface="Courier New" pitchFamily="49" charset="0"/>
                          <a:ea typeface="+mn-ea"/>
                          <a:cs typeface="Courier New" pitchFamily="49" charset="0"/>
                        </a:rPr>
                        <a:t>Sw-Floor-1(config-line)# </a:t>
                      </a:r>
                      <a:r>
                        <a:rPr lang="en-US" altLang="ja-JP" sz="1000" b="1" dirty="0">
                          <a:latin typeface="Courier New" pitchFamily="49" charset="0"/>
                          <a:ea typeface="+mn-ea"/>
                          <a:cs typeface="Courier New" pitchFamily="49" charset="0"/>
                        </a:rPr>
                        <a:t>login</a:t>
                      </a:r>
                    </a:p>
                    <a:p>
                      <a:pPr marL="0" indent="0">
                        <a:spcBef>
                          <a:spcPct val="0"/>
                        </a:spcBef>
                        <a:spcAft>
                          <a:spcPts val="0"/>
                        </a:spcAft>
                        <a:buFont typeface="Wingdings" panose="05000000000000000000" pitchFamily="2" charset="2"/>
                        <a:buNone/>
                      </a:pPr>
                      <a:r>
                        <a:rPr lang="en-US" altLang="ja-JP" sz="1000" dirty="0">
                          <a:latin typeface="Courier New" pitchFamily="49" charset="0"/>
                          <a:ea typeface="+mn-ea"/>
                          <a:cs typeface="Courier New" pitchFamily="49" charset="0"/>
                        </a:rPr>
                        <a:t>Sw-Floor-1(config-line)#</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9137326"/>
                  </a:ext>
                </a:extLst>
              </a:tr>
            </a:tbl>
          </a:graphicData>
        </a:graphic>
      </p:graphicFrame>
    </p:spTree>
    <p:extLst>
      <p:ext uri="{BB962C8B-B14F-4D97-AF65-F5344CB8AC3E}">
        <p14:creationId xmlns:p14="http://schemas.microsoft.com/office/powerpoint/2010/main" val="391521710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CA" altLang="en-US" sz="1600" dirty="0"/>
              <a:t>Limit Access to Device Configurations</a:t>
            </a:r>
            <a:br>
              <a:rPr lang="en-CA" altLang="en-US" sz="1600" dirty="0"/>
            </a:br>
            <a:r>
              <a:rPr lang="en-CA" altLang="en-US" dirty="0"/>
              <a:t>Encrypt Passwords</a:t>
            </a:r>
          </a:p>
        </p:txBody>
      </p:sp>
      <p:sp>
        <p:nvSpPr>
          <p:cNvPr id="70659" name="Content Placeholder 2"/>
          <p:cNvSpPr>
            <a:spLocks noGrp="1"/>
          </p:cNvSpPr>
          <p:nvPr>
            <p:ph idx="1"/>
          </p:nvPr>
        </p:nvSpPr>
        <p:spPr>
          <a:xfrm>
            <a:off x="144065" y="798945"/>
            <a:ext cx="8853286" cy="861242"/>
          </a:xfrm>
        </p:spPr>
        <p:txBody>
          <a:bodyPr/>
          <a:lstStyle/>
          <a:p>
            <a:r>
              <a:rPr lang="en-US" altLang="en-US" dirty="0"/>
              <a:t>The </a:t>
            </a:r>
            <a:r>
              <a:rPr lang="en-US" altLang="en-US" b="1" dirty="0"/>
              <a:t>startup-config </a:t>
            </a:r>
            <a:r>
              <a:rPr lang="en-US" altLang="en-US" dirty="0"/>
              <a:t>and </a:t>
            </a:r>
            <a:r>
              <a:rPr lang="en-US" altLang="en-US" b="1" dirty="0"/>
              <a:t>running-config</a:t>
            </a:r>
            <a:r>
              <a:rPr lang="en-US" altLang="en-US" dirty="0"/>
              <a:t> files display most passwords in plaintext. This is a security threat because anyone can see the passwords if they have access to these files.</a:t>
            </a:r>
          </a:p>
        </p:txBody>
      </p:sp>
      <p:sp>
        <p:nvSpPr>
          <p:cNvPr id="8" name="Rectangle 6"/>
          <p:cNvSpPr txBox="1">
            <a:spLocks noChangeArrowheads="1"/>
          </p:cNvSpPr>
          <p:nvPr/>
        </p:nvSpPr>
        <p:spPr bwMode="auto">
          <a:xfrm>
            <a:off x="4703735" y="1603736"/>
            <a:ext cx="3867317" cy="3379166"/>
          </a:xfrm>
          <a:prstGeom prst="rect">
            <a:avLst/>
          </a:prstGeom>
          <a:solidFill>
            <a:schemeClr val="bg1"/>
          </a:solidFill>
          <a:ln>
            <a:solidFill>
              <a:srgbClr val="000000"/>
            </a:solidFill>
            <a:miter lim="800000"/>
            <a:headEnd/>
            <a:tailEnd/>
          </a:ln>
          <a:extLst/>
        </p:spPr>
        <p:txBody>
          <a:bodyPr vert="horz" wrap="square" lIns="91440" tIns="45720" rIns="182880" bIns="45720" numCol="1" anchor="ctr"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Sw-Floor-1(config)# </a:t>
            </a:r>
            <a:r>
              <a:rPr lang="en-CA" altLang="ja-JP" sz="1000" b="1" dirty="0">
                <a:latin typeface="Courier New" pitchFamily="49" charset="0"/>
                <a:ea typeface="ＭＳ Ｐゴシック" pitchFamily="34" charset="-128"/>
                <a:cs typeface="Courier New" pitchFamily="49" charset="0"/>
              </a:rPr>
              <a:t>service password-encryption </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S1(config)# </a:t>
            </a:r>
            <a:r>
              <a:rPr lang="en-CA" altLang="ja-JP" sz="1000" b="1" dirty="0">
                <a:latin typeface="Courier New" pitchFamily="49" charset="0"/>
                <a:ea typeface="ＭＳ Ｐゴシック" pitchFamily="34" charset="-128"/>
                <a:cs typeface="Courier New" pitchFamily="49" charset="0"/>
              </a:rPr>
              <a:t>exit</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S1# </a:t>
            </a:r>
            <a:r>
              <a:rPr lang="en-CA" altLang="ja-JP" sz="1000" b="1" dirty="0">
                <a:latin typeface="Courier New" pitchFamily="49" charset="0"/>
                <a:ea typeface="ＭＳ Ｐゴシック" pitchFamily="34" charset="-128"/>
                <a:cs typeface="Courier New" pitchFamily="49" charset="0"/>
              </a:rPr>
              <a:t>show running-config </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&lt;output omitted&gt;</a:t>
            </a:r>
          </a:p>
          <a:p>
            <a:pPr marL="0" indent="0">
              <a:spcBef>
                <a:spcPct val="0"/>
              </a:spcBef>
              <a:spcAft>
                <a:spcPts val="0"/>
              </a:spcAft>
              <a:buNone/>
            </a:pPr>
            <a:r>
              <a:rPr lang="en-CA" altLang="ja-JP" sz="1000" dirty="0">
                <a:solidFill>
                  <a:srgbClr val="0000CC"/>
                </a:solidFill>
                <a:latin typeface="Courier New" pitchFamily="49" charset="0"/>
                <a:ea typeface="ＭＳ Ｐゴシック" pitchFamily="34" charset="-128"/>
                <a:cs typeface="Courier New" pitchFamily="49" charset="0"/>
              </a:rPr>
              <a:t>service password-encryption</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hostname S1</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enable secret 5 $1$mERr$9cTjUIEqNGurQiFU.ZeCi1</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&lt;Output omitted&gt;</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line con 0</a:t>
            </a:r>
          </a:p>
          <a:p>
            <a:pPr marL="0" indent="0">
              <a:spcBef>
                <a:spcPct val="0"/>
              </a:spcBef>
              <a:spcAft>
                <a:spcPts val="0"/>
              </a:spcAft>
              <a:buNone/>
            </a:pPr>
            <a:r>
              <a:rPr lang="en-CA" altLang="ja-JP" sz="1000" dirty="0">
                <a:latin typeface="Courier New" pitchFamily="49" charset="0"/>
                <a:ea typeface="ＭＳ Ｐゴシック" pitchFamily="34" charset="-128"/>
                <a:cs typeface="Courier New" pitchFamily="49" charset="0"/>
              </a:rPr>
              <a:t> </a:t>
            </a:r>
            <a:r>
              <a:rPr lang="en-CA" altLang="ja-JP" sz="1000" dirty="0">
                <a:solidFill>
                  <a:srgbClr val="0000CC"/>
                </a:solidFill>
                <a:latin typeface="Courier New" pitchFamily="49" charset="0"/>
                <a:ea typeface="ＭＳ Ｐゴシック" pitchFamily="34" charset="-128"/>
                <a:cs typeface="Courier New" pitchFamily="49" charset="0"/>
              </a:rPr>
              <a:t>password 7 0822455D0A16</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 login</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line vty 0 4</a:t>
            </a:r>
          </a:p>
          <a:p>
            <a:pPr marL="0" indent="0">
              <a:spcBef>
                <a:spcPct val="0"/>
              </a:spcBef>
              <a:spcAft>
                <a:spcPts val="0"/>
              </a:spcAft>
              <a:buNone/>
            </a:pPr>
            <a:r>
              <a:rPr lang="en-CA" altLang="ja-JP" sz="1000" dirty="0">
                <a:latin typeface="Courier New" pitchFamily="49" charset="0"/>
                <a:ea typeface="ＭＳ Ｐゴシック" pitchFamily="34" charset="-128"/>
                <a:cs typeface="Courier New" pitchFamily="49" charset="0"/>
              </a:rPr>
              <a:t> </a:t>
            </a:r>
            <a:r>
              <a:rPr lang="en-CA" altLang="ja-JP" sz="1000" dirty="0">
                <a:solidFill>
                  <a:srgbClr val="0000CC"/>
                </a:solidFill>
                <a:latin typeface="Courier New" pitchFamily="49" charset="0"/>
                <a:ea typeface="ＭＳ Ｐゴシック" pitchFamily="34" charset="-128"/>
                <a:cs typeface="Courier New" pitchFamily="49" charset="0"/>
              </a:rPr>
              <a:t>password 7 0822455D0A16</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 login</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line vty 5 15</a:t>
            </a:r>
          </a:p>
          <a:p>
            <a:pPr marL="0" indent="0">
              <a:spcBef>
                <a:spcPct val="0"/>
              </a:spcBef>
              <a:spcAft>
                <a:spcPts val="0"/>
              </a:spcAft>
              <a:buNone/>
            </a:pPr>
            <a:r>
              <a:rPr lang="en-CA" altLang="ja-JP" sz="1000" dirty="0">
                <a:latin typeface="Courier New" pitchFamily="49" charset="0"/>
                <a:ea typeface="ＭＳ Ｐゴシック" pitchFamily="34" charset="-128"/>
                <a:cs typeface="Courier New" pitchFamily="49" charset="0"/>
              </a:rPr>
              <a:t> </a:t>
            </a:r>
            <a:r>
              <a:rPr lang="en-CA" altLang="ja-JP" sz="1000" dirty="0">
                <a:solidFill>
                  <a:srgbClr val="0000CC"/>
                </a:solidFill>
                <a:latin typeface="Courier New" pitchFamily="49" charset="0"/>
                <a:ea typeface="ＭＳ Ｐゴシック" pitchFamily="34" charset="-128"/>
                <a:cs typeface="Courier New" pitchFamily="49" charset="0"/>
              </a:rPr>
              <a:t>password 7 0822455D0A16</a:t>
            </a:r>
          </a:p>
          <a:p>
            <a:pPr marL="0" indent="0">
              <a:spcBef>
                <a:spcPct val="0"/>
              </a:spcBef>
              <a:spcAft>
                <a:spcPts val="0"/>
              </a:spcAft>
              <a:buFont typeface="Wingdings" panose="05000000000000000000" pitchFamily="2" charset="2"/>
              <a:buNone/>
            </a:pPr>
            <a:r>
              <a:rPr lang="en-CA" altLang="ja-JP" sz="1000" dirty="0">
                <a:latin typeface="Courier New" pitchFamily="49" charset="0"/>
                <a:ea typeface="ＭＳ Ｐゴシック" pitchFamily="34" charset="-128"/>
                <a:cs typeface="Courier New" pitchFamily="49" charset="0"/>
              </a:rPr>
              <a:t> login!</a:t>
            </a:r>
          </a:p>
        </p:txBody>
      </p:sp>
      <p:sp>
        <p:nvSpPr>
          <p:cNvPr id="10" name="Content Placeholder 2"/>
          <p:cNvSpPr txBox="1">
            <a:spLocks/>
          </p:cNvSpPr>
          <p:nvPr/>
        </p:nvSpPr>
        <p:spPr bwMode="auto">
          <a:xfrm>
            <a:off x="144065" y="1863816"/>
            <a:ext cx="4155930" cy="2748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a:t>Use the </a:t>
            </a:r>
            <a:r>
              <a:rPr lang="en-US" altLang="en-US" b="1" dirty="0"/>
              <a:t>service password-encryption </a:t>
            </a:r>
            <a:r>
              <a:rPr lang="en-US" altLang="en-US" dirty="0"/>
              <a:t>global config command to encrypt all passwords. </a:t>
            </a:r>
          </a:p>
          <a:p>
            <a:pPr lvl="1"/>
            <a:r>
              <a:rPr lang="en-US" altLang="en-US" dirty="0"/>
              <a:t>The command applies weak encryption to all unencrypted passwords. </a:t>
            </a:r>
          </a:p>
          <a:p>
            <a:pPr lvl="1"/>
            <a:r>
              <a:rPr lang="en-US" altLang="en-US" dirty="0"/>
              <a:t>However, it does stop “shoulder surfing”.</a:t>
            </a:r>
          </a:p>
          <a:p>
            <a:pPr lvl="1"/>
            <a:endParaRPr lang="en-US" altLang="en-US" dirty="0"/>
          </a:p>
          <a:p>
            <a:endParaRPr lang="en-US" altLang="en-US" dirty="0"/>
          </a:p>
        </p:txBody>
      </p:sp>
    </p:spTree>
    <p:extLst>
      <p:ext uri="{BB962C8B-B14F-4D97-AF65-F5344CB8AC3E}">
        <p14:creationId xmlns:p14="http://schemas.microsoft.com/office/powerpoint/2010/main" val="239620289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5" y="660400"/>
            <a:ext cx="8623758" cy="984733"/>
          </a:xfrm>
        </p:spPr>
        <p:txBody>
          <a:bodyPr/>
          <a:lstStyle/>
          <a:p>
            <a:r>
              <a:rPr lang="en-CA" altLang="en-US" dirty="0"/>
              <a:t>Banners are messages that are displayed when someone attempts to gain access to a device. Banners are an important part of the legal process in the event that someone is prosecuted for breaking into a device. </a:t>
            </a:r>
          </a:p>
        </p:txBody>
      </p:sp>
      <p:sp>
        <p:nvSpPr>
          <p:cNvPr id="72706" name="Title 1"/>
          <p:cNvSpPr>
            <a:spLocks noGrp="1"/>
          </p:cNvSpPr>
          <p:nvPr>
            <p:ph type="title"/>
          </p:nvPr>
        </p:nvSpPr>
        <p:spPr/>
        <p:txBody>
          <a:bodyPr/>
          <a:lstStyle/>
          <a:p>
            <a:r>
              <a:rPr lang="en-US" sz="1600" dirty="0"/>
              <a:t>Limit Access to Device Configurations</a:t>
            </a:r>
            <a:br>
              <a:rPr lang="en-US" sz="1600" dirty="0"/>
            </a:br>
            <a:r>
              <a:rPr lang="en-CA" altLang="en-US" dirty="0"/>
              <a:t>Banner Messages</a:t>
            </a:r>
          </a:p>
        </p:txBody>
      </p:sp>
      <p:sp>
        <p:nvSpPr>
          <p:cNvPr id="12" name="Content Placeholder 2"/>
          <p:cNvSpPr txBox="1">
            <a:spLocks/>
          </p:cNvSpPr>
          <p:nvPr/>
        </p:nvSpPr>
        <p:spPr bwMode="auto">
          <a:xfrm>
            <a:off x="144064" y="1748069"/>
            <a:ext cx="5210767" cy="292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a:t>Configured using the</a:t>
            </a:r>
            <a:r>
              <a:rPr lang="en-US" altLang="en-US" b="1" dirty="0">
                <a:cs typeface="Courier New" pitchFamily="49" charset="0"/>
              </a:rPr>
              <a:t> banner motd </a:t>
            </a:r>
            <a:r>
              <a:rPr lang="en-US" altLang="en-US" i="1" dirty="0">
                <a:cs typeface="Courier New" pitchFamily="49" charset="0"/>
              </a:rPr>
              <a:t>delimiter message delimiter</a:t>
            </a:r>
            <a:r>
              <a:rPr lang="en-US" altLang="en-US" b="1" dirty="0">
                <a:cs typeface="Courier New" pitchFamily="49" charset="0"/>
              </a:rPr>
              <a:t> </a:t>
            </a:r>
            <a:r>
              <a:rPr lang="en-US" altLang="en-US" dirty="0"/>
              <a:t>command from global configuration mode. The delimiting character can be any character as long as it is unique and does not occur in the message (e.g., #$%^&amp;*)</a:t>
            </a:r>
          </a:p>
        </p:txBody>
      </p:sp>
      <p:pic>
        <p:nvPicPr>
          <p:cNvPr id="2" name="Picture 1"/>
          <p:cNvPicPr>
            <a:picLocks noChangeAspect="1"/>
          </p:cNvPicPr>
          <p:nvPr/>
        </p:nvPicPr>
        <p:blipFill>
          <a:blip r:embed="rId3"/>
          <a:stretch>
            <a:fillRect/>
          </a:stretch>
        </p:blipFill>
        <p:spPr>
          <a:xfrm>
            <a:off x="5486400" y="1371600"/>
            <a:ext cx="3553778" cy="1986915"/>
          </a:xfrm>
          <a:prstGeom prst="rect">
            <a:avLst/>
          </a:prstGeom>
        </p:spPr>
      </p:pic>
    </p:spTree>
    <p:extLst>
      <p:ext uri="{BB962C8B-B14F-4D97-AF65-F5344CB8AC3E}">
        <p14:creationId xmlns:p14="http://schemas.microsoft.com/office/powerpoint/2010/main" val="37204688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a:t>Limit Access to Device Configurations</a:t>
            </a:r>
            <a:br>
              <a:rPr lang="en-US" sz="1600" dirty="0"/>
            </a:br>
            <a:r>
              <a:rPr lang="en-CA" altLang="en-US" dirty="0"/>
              <a:t>Syntax Checker – Limiting Access to a Switch</a:t>
            </a:r>
          </a:p>
        </p:txBody>
      </p:sp>
      <p:sp>
        <p:nvSpPr>
          <p:cNvPr id="10" name="Rectangle 6"/>
          <p:cNvSpPr txBox="1">
            <a:spLocks noChangeArrowheads="1"/>
          </p:cNvSpPr>
          <p:nvPr/>
        </p:nvSpPr>
        <p:spPr bwMode="auto">
          <a:xfrm>
            <a:off x="1672610" y="792864"/>
            <a:ext cx="5244704" cy="4095991"/>
          </a:xfrm>
          <a:prstGeom prst="rect">
            <a:avLst/>
          </a:prstGeom>
          <a:solidFill>
            <a:schemeClr val="bg1"/>
          </a:solidFill>
          <a:ln>
            <a:solidFill>
              <a:srgbClr val="000000"/>
            </a:solidFill>
            <a:miter lim="800000"/>
            <a:headEnd/>
            <a:tailEnd/>
          </a:ln>
          <a:extLst/>
        </p:spPr>
        <p:txBody>
          <a:bodyPr vert="horz" wrap="square" lIns="91440" tIns="45720" rIns="182880" bIns="45720" numCol="1" anchor="ctr"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ltLang="ja-JP" sz="1200" dirty="0">
                <a:ea typeface="ＭＳ Ｐゴシック" pitchFamily="34" charset="-128"/>
                <a:cs typeface="Courier New" pitchFamily="49" charset="0"/>
              </a:rPr>
              <a:t>Encrypt all passwords.</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 </a:t>
            </a:r>
            <a:r>
              <a:rPr lang="en-US" altLang="ja-JP" sz="1050" b="1" dirty="0">
                <a:latin typeface="Courier New" pitchFamily="49" charset="0"/>
                <a:ea typeface="ＭＳ Ｐゴシック" pitchFamily="34" charset="-128"/>
                <a:cs typeface="Courier New" pitchFamily="49" charset="0"/>
              </a:rPr>
              <a:t>service password-encryption</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a:t>
            </a:r>
          </a:p>
          <a:p>
            <a:pPr marL="0" indent="0">
              <a:spcBef>
                <a:spcPct val="0"/>
              </a:spcBef>
              <a:spcAft>
                <a:spcPts val="0"/>
              </a:spcAft>
              <a:buNone/>
            </a:pPr>
            <a:endParaRPr lang="en-US" altLang="ja-JP" sz="1050" dirty="0">
              <a:latin typeface="Courier New" pitchFamily="49" charset="0"/>
              <a:ea typeface="ＭＳ Ｐゴシック" pitchFamily="34" charset="-128"/>
              <a:cs typeface="Courier New" pitchFamily="49" charset="0"/>
            </a:endParaRPr>
          </a:p>
          <a:p>
            <a:pPr marL="0" indent="0">
              <a:buNone/>
            </a:pPr>
            <a:r>
              <a:rPr lang="en-US" altLang="ja-JP" sz="1200" dirty="0">
                <a:ea typeface="ＭＳ Ｐゴシック" pitchFamily="34" charset="-128"/>
                <a:cs typeface="Courier New" pitchFamily="49" charset="0"/>
              </a:rPr>
              <a:t>Secure the privileged EXEC access with the password Cla55.</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 </a:t>
            </a:r>
            <a:r>
              <a:rPr lang="en-US" altLang="ja-JP" sz="1050" b="1" dirty="0">
                <a:latin typeface="Courier New" pitchFamily="49" charset="0"/>
                <a:ea typeface="ＭＳ Ｐゴシック" pitchFamily="34" charset="-128"/>
                <a:cs typeface="Courier New" pitchFamily="49" charset="0"/>
              </a:rPr>
              <a:t>enable secret Cla55</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a:t>
            </a:r>
          </a:p>
          <a:p>
            <a:pPr marL="0" indent="0">
              <a:spcBef>
                <a:spcPct val="0"/>
              </a:spcBef>
              <a:spcAft>
                <a:spcPts val="0"/>
              </a:spcAft>
              <a:buNone/>
            </a:pPr>
            <a:endParaRPr lang="en-US" altLang="ja-JP" sz="1050" dirty="0">
              <a:latin typeface="Courier New" pitchFamily="49" charset="0"/>
              <a:ea typeface="ＭＳ Ｐゴシック" pitchFamily="34" charset="-128"/>
              <a:cs typeface="Courier New" pitchFamily="49" charset="0"/>
            </a:endParaRPr>
          </a:p>
          <a:p>
            <a:pPr marL="0" indent="0">
              <a:buNone/>
            </a:pPr>
            <a:r>
              <a:rPr lang="en-US" altLang="ja-JP" sz="1200" dirty="0">
                <a:ea typeface="ＭＳ Ｐゴシック" pitchFamily="34" charset="-128"/>
                <a:cs typeface="Courier New" pitchFamily="49" charset="0"/>
              </a:rPr>
              <a:t>Secure the console line. Use the password Cisc0 and allow login.</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 </a:t>
            </a:r>
            <a:r>
              <a:rPr lang="en-US" altLang="ja-JP" sz="1050" b="1" dirty="0">
                <a:latin typeface="Courier New" pitchFamily="49" charset="0"/>
                <a:ea typeface="ＭＳ Ｐゴシック" pitchFamily="34" charset="-128"/>
                <a:cs typeface="Courier New" pitchFamily="49" charset="0"/>
              </a:rPr>
              <a:t>line console 0</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 </a:t>
            </a:r>
            <a:r>
              <a:rPr lang="en-US" altLang="ja-JP" sz="1050" b="1" dirty="0">
                <a:latin typeface="Courier New" pitchFamily="49" charset="0"/>
                <a:ea typeface="ＭＳ Ｐゴシック" pitchFamily="34" charset="-128"/>
                <a:cs typeface="Courier New" pitchFamily="49" charset="0"/>
              </a:rPr>
              <a:t>password Cisc0</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 </a:t>
            </a:r>
            <a:r>
              <a:rPr lang="en-US" altLang="ja-JP" sz="1050" b="1" dirty="0">
                <a:latin typeface="Courier New" pitchFamily="49" charset="0"/>
                <a:ea typeface="ＭＳ Ｐゴシック" pitchFamily="34" charset="-128"/>
                <a:cs typeface="Courier New" pitchFamily="49" charset="0"/>
              </a:rPr>
              <a:t>login</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 </a:t>
            </a:r>
            <a:r>
              <a:rPr lang="en-US" altLang="ja-JP" sz="1050" b="1" dirty="0">
                <a:latin typeface="Courier New" pitchFamily="49" charset="0"/>
                <a:ea typeface="ＭＳ Ｐゴシック" pitchFamily="34" charset="-128"/>
                <a:cs typeface="Courier New" pitchFamily="49" charset="0"/>
              </a:rPr>
              <a:t>exit</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a:t>
            </a:r>
          </a:p>
          <a:p>
            <a:pPr marL="0" indent="0">
              <a:spcBef>
                <a:spcPct val="0"/>
              </a:spcBef>
              <a:spcAft>
                <a:spcPts val="0"/>
              </a:spcAft>
              <a:buNone/>
            </a:pPr>
            <a:endParaRPr lang="en-US" altLang="ja-JP" sz="1200" dirty="0">
              <a:ea typeface="ＭＳ Ｐゴシック" pitchFamily="34" charset="-128"/>
              <a:cs typeface="Courier New" pitchFamily="49" charset="0"/>
            </a:endParaRPr>
          </a:p>
          <a:p>
            <a:pPr marL="0" indent="0">
              <a:buNone/>
            </a:pPr>
            <a:r>
              <a:rPr lang="en-US" altLang="ja-JP" sz="1200" dirty="0">
                <a:ea typeface="ＭＳ Ｐゴシック" pitchFamily="34" charset="-128"/>
                <a:cs typeface="Courier New" pitchFamily="49" charset="0"/>
              </a:rPr>
              <a:t>Secure the first 16 VTY lines. Use the password Cisc0 and allow login.</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 </a:t>
            </a:r>
            <a:r>
              <a:rPr lang="en-US" altLang="ja-JP" sz="1050" b="1" dirty="0">
                <a:latin typeface="Courier New" pitchFamily="49" charset="0"/>
                <a:ea typeface="ＭＳ Ｐゴシック" pitchFamily="34" charset="-128"/>
                <a:cs typeface="Courier New" pitchFamily="49" charset="0"/>
              </a:rPr>
              <a:t>line vty 0 15</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 </a:t>
            </a:r>
            <a:r>
              <a:rPr lang="en-US" altLang="ja-JP" sz="1050" b="1" dirty="0">
                <a:latin typeface="Courier New" pitchFamily="49" charset="0"/>
                <a:ea typeface="ＭＳ Ｐゴシック" pitchFamily="34" charset="-128"/>
                <a:cs typeface="Courier New" pitchFamily="49" charset="0"/>
              </a:rPr>
              <a:t>password Cisc0</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 </a:t>
            </a:r>
            <a:r>
              <a:rPr lang="en-US" altLang="ja-JP" sz="1050" b="1" dirty="0">
                <a:latin typeface="Courier New" pitchFamily="49" charset="0"/>
                <a:ea typeface="ＭＳ Ｐゴシック" pitchFamily="34" charset="-128"/>
                <a:cs typeface="Courier New" pitchFamily="49" charset="0"/>
              </a:rPr>
              <a:t>login</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 </a:t>
            </a:r>
            <a:r>
              <a:rPr lang="en-US" altLang="ja-JP" sz="1050" b="1" dirty="0">
                <a:latin typeface="Courier New" pitchFamily="49" charset="0"/>
                <a:ea typeface="ＭＳ Ｐゴシック" pitchFamily="34" charset="-128"/>
                <a:cs typeface="Courier New" pitchFamily="49" charset="0"/>
              </a:rPr>
              <a:t>end</a:t>
            </a:r>
          </a:p>
          <a:p>
            <a:pPr marL="0" indent="0">
              <a:spcBef>
                <a:spcPct val="0"/>
              </a:spcBef>
              <a:buNone/>
            </a:pPr>
            <a:r>
              <a:rPr lang="en-US" altLang="ja-JP" sz="1050" dirty="0">
                <a:latin typeface="Courier New" pitchFamily="49" charset="0"/>
                <a:ea typeface="ＭＳ Ｐゴシック" pitchFamily="34" charset="-128"/>
                <a:cs typeface="Courier New" pitchFamily="49" charset="0"/>
              </a:rPr>
              <a:t>Sw-Floor-1#</a:t>
            </a:r>
          </a:p>
        </p:txBody>
      </p:sp>
    </p:spTree>
    <p:extLst>
      <p:ext uri="{BB962C8B-B14F-4D97-AF65-F5344CB8AC3E}">
        <p14:creationId xmlns:p14="http://schemas.microsoft.com/office/powerpoint/2010/main" val="213774730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US" sz="1600" dirty="0"/>
              <a:t>2.3 Address Schemes</a:t>
            </a:r>
          </a:p>
          <a:p>
            <a:pPr marL="470297" lvl="1" indent="-214313">
              <a:buFont typeface="Arial" panose="020B0604020202020204" pitchFamily="34" charset="0"/>
              <a:buChar char="•"/>
            </a:pPr>
            <a:r>
              <a:rPr lang="en-US" sz="1600" dirty="0"/>
              <a:t>Given an IP addressing scheme, configure IP address parameters on devices to provide end-to-end connectivity in a small to medium-sized business network.</a:t>
            </a:r>
          </a:p>
          <a:p>
            <a:pPr marL="543322" lvl="2" indent="-214313">
              <a:buFont typeface="Arial" panose="020B0604020202020204" pitchFamily="34" charset="0"/>
              <a:buChar char="•"/>
            </a:pPr>
            <a:r>
              <a:rPr lang="en-US" sz="1400" dirty="0"/>
              <a:t>Explain how devices communicate across network media.</a:t>
            </a:r>
          </a:p>
          <a:p>
            <a:pPr marL="543322" lvl="2" indent="-214313">
              <a:buFont typeface="Arial" panose="020B0604020202020204" pitchFamily="34" charset="0"/>
              <a:buChar char="•"/>
            </a:pPr>
            <a:r>
              <a:rPr lang="en-US" sz="1400" dirty="0"/>
              <a:t>Configure a host device with an IP address.</a:t>
            </a:r>
          </a:p>
          <a:p>
            <a:pPr marL="543322" lvl="2" indent="-214313">
              <a:buFont typeface="Arial" panose="020B0604020202020204" pitchFamily="34" charset="0"/>
              <a:buChar char="•"/>
            </a:pPr>
            <a:r>
              <a:rPr lang="en-US" sz="1400" dirty="0"/>
              <a:t>Verify connectivity between two end devices.</a:t>
            </a:r>
          </a:p>
        </p:txBody>
      </p:sp>
      <p:sp>
        <p:nvSpPr>
          <p:cNvPr id="4098" name="Rectangle 33"/>
          <p:cNvSpPr>
            <a:spLocks noGrp="1" noChangeArrowheads="1"/>
          </p:cNvSpPr>
          <p:nvPr>
            <p:ph type="title"/>
          </p:nvPr>
        </p:nvSpPr>
        <p:spPr/>
        <p:txBody>
          <a:bodyPr/>
          <a:lstStyle/>
          <a:p>
            <a:pPr eaLnBrk="1" hangingPunct="1"/>
            <a:r>
              <a:rPr lang="en-US" dirty="0"/>
              <a:t>Chapter 2 - Sections &amp; Objectives (Cont.)</a:t>
            </a:r>
          </a:p>
        </p:txBody>
      </p:sp>
    </p:spTree>
    <p:extLst>
      <p:ext uri="{BB962C8B-B14F-4D97-AF65-F5344CB8AC3E}">
        <p14:creationId xmlns:p14="http://schemas.microsoft.com/office/powerpoint/2010/main" val="260721613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altLang="en-US" dirty="0"/>
              <a:t>Cisco devices use a </a:t>
            </a:r>
            <a:r>
              <a:rPr lang="en-CA" altLang="en-US" b="1" dirty="0"/>
              <a:t>running configuration</a:t>
            </a:r>
            <a:r>
              <a:rPr lang="en-CA" altLang="en-US" dirty="0"/>
              <a:t> file and a </a:t>
            </a:r>
            <a:r>
              <a:rPr lang="en-CA" altLang="en-US" b="1" dirty="0"/>
              <a:t>startup configuration</a:t>
            </a:r>
            <a:r>
              <a:rPr lang="en-CA" altLang="en-US" dirty="0"/>
              <a:t> file.</a:t>
            </a:r>
          </a:p>
        </p:txBody>
      </p:sp>
      <p:sp>
        <p:nvSpPr>
          <p:cNvPr id="75778" name="Title 1"/>
          <p:cNvSpPr>
            <a:spLocks noGrp="1"/>
          </p:cNvSpPr>
          <p:nvPr>
            <p:ph type="title"/>
          </p:nvPr>
        </p:nvSpPr>
        <p:spPr/>
        <p:txBody>
          <a:bodyPr/>
          <a:lstStyle/>
          <a:p>
            <a:r>
              <a:rPr lang="en-US" sz="1600" dirty="0"/>
              <a:t>Save Configurations</a:t>
            </a:r>
            <a:br>
              <a:rPr lang="en-US" sz="1600" dirty="0"/>
            </a:br>
            <a:r>
              <a:rPr lang="en-CA" altLang="en-US" dirty="0"/>
              <a:t>Save the Running Configuration File</a:t>
            </a:r>
          </a:p>
        </p:txBody>
      </p:sp>
      <p:pic>
        <p:nvPicPr>
          <p:cNvPr id="7" name="Picture 6"/>
          <p:cNvPicPr>
            <a:picLocks noChangeAspect="1"/>
          </p:cNvPicPr>
          <p:nvPr/>
        </p:nvPicPr>
        <p:blipFill>
          <a:blip r:embed="rId3"/>
          <a:stretch>
            <a:fillRect/>
          </a:stretch>
        </p:blipFill>
        <p:spPr>
          <a:xfrm>
            <a:off x="5321775" y="1174829"/>
            <a:ext cx="3697800" cy="2734179"/>
          </a:xfrm>
          <a:prstGeom prst="rect">
            <a:avLst/>
          </a:prstGeom>
        </p:spPr>
      </p:pic>
      <p:sp>
        <p:nvSpPr>
          <p:cNvPr id="9" name="Content Placeholder 2"/>
          <p:cNvSpPr txBox="1">
            <a:spLocks/>
          </p:cNvSpPr>
          <p:nvPr/>
        </p:nvSpPr>
        <p:spPr bwMode="auto">
          <a:xfrm>
            <a:off x="148928" y="1145593"/>
            <a:ext cx="5133262" cy="329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a:t>The running configuration file is stored in RAM and contains the current configuration on a Cisco IOS device. </a:t>
            </a:r>
          </a:p>
          <a:p>
            <a:pPr lvl="1"/>
            <a:r>
              <a:rPr lang="en-CA" altLang="en-US" sz="1200" dirty="0"/>
              <a:t>Configuration changes are stored in this file. </a:t>
            </a:r>
          </a:p>
          <a:p>
            <a:pPr lvl="1"/>
            <a:r>
              <a:rPr lang="en-CA" altLang="en-US" sz="1200" dirty="0"/>
              <a:t>If power is interrupted, the running config is lost. </a:t>
            </a:r>
          </a:p>
          <a:p>
            <a:pPr lvl="1"/>
            <a:r>
              <a:rPr lang="en-CA" altLang="en-US" sz="1200" dirty="0"/>
              <a:t>Use the </a:t>
            </a:r>
            <a:r>
              <a:rPr lang="en-CA" altLang="en-US" sz="1200" b="1" dirty="0"/>
              <a:t>show startup-config </a:t>
            </a:r>
            <a:r>
              <a:rPr lang="en-CA" altLang="en-US" sz="1200" dirty="0"/>
              <a:t>command to display contents.</a:t>
            </a:r>
          </a:p>
          <a:p>
            <a:endParaRPr lang="en-CA" altLang="en-US" sz="1000" dirty="0"/>
          </a:p>
          <a:p>
            <a:r>
              <a:rPr lang="en-CA" altLang="en-US" sz="1400" dirty="0"/>
              <a:t>The startup config file is stored in NVRAM and contains the configuration that will be used by the device upon reboot. </a:t>
            </a:r>
          </a:p>
          <a:p>
            <a:pPr lvl="1"/>
            <a:r>
              <a:rPr lang="en-CA" altLang="en-US" sz="1200" dirty="0"/>
              <a:t>Typically the running config is saved as the startup config. </a:t>
            </a:r>
          </a:p>
          <a:p>
            <a:pPr lvl="1"/>
            <a:r>
              <a:rPr lang="en-CA" altLang="en-US" sz="1200" dirty="0"/>
              <a:t>If power is interrupted, it is not lost or erased.</a:t>
            </a:r>
          </a:p>
          <a:p>
            <a:pPr lvl="1"/>
            <a:r>
              <a:rPr lang="en-CA" altLang="en-US" sz="1200" dirty="0"/>
              <a:t>Use the </a:t>
            </a:r>
            <a:r>
              <a:rPr lang="en-CA" altLang="en-US" sz="1200" b="1" dirty="0"/>
              <a:t>show running-config </a:t>
            </a:r>
            <a:r>
              <a:rPr lang="en-CA" altLang="en-US" sz="1200" dirty="0"/>
              <a:t>command to display contents.</a:t>
            </a:r>
          </a:p>
          <a:p>
            <a:pPr lvl="1"/>
            <a:endParaRPr lang="en-CA" altLang="en-US" sz="1200" dirty="0"/>
          </a:p>
        </p:txBody>
      </p:sp>
      <p:sp>
        <p:nvSpPr>
          <p:cNvPr id="10" name="Content Placeholder 2"/>
          <p:cNvSpPr txBox="1">
            <a:spLocks/>
          </p:cNvSpPr>
          <p:nvPr/>
        </p:nvSpPr>
        <p:spPr bwMode="auto">
          <a:xfrm>
            <a:off x="151359" y="4247756"/>
            <a:ext cx="8668549" cy="41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300" dirty="0"/>
              <a:t>Use the </a:t>
            </a:r>
            <a:r>
              <a:rPr lang="en-CA" altLang="en-US" sz="1300" b="1" dirty="0"/>
              <a:t>copy running-config startup-config command </a:t>
            </a:r>
            <a:r>
              <a:rPr lang="en-CA" altLang="en-US" sz="1300" dirty="0"/>
              <a:t>to save the running configuration.</a:t>
            </a:r>
          </a:p>
          <a:p>
            <a:pPr lvl="1"/>
            <a:endParaRPr lang="en-CA" altLang="en-US" sz="1200" dirty="0"/>
          </a:p>
        </p:txBody>
      </p:sp>
    </p:spTree>
    <p:extLst>
      <p:ext uri="{BB962C8B-B14F-4D97-AF65-F5344CB8AC3E}">
        <p14:creationId xmlns:p14="http://schemas.microsoft.com/office/powerpoint/2010/main" val="357851263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44065" y="798945"/>
            <a:ext cx="4526611" cy="3648066"/>
          </a:xfrm>
        </p:spPr>
        <p:txBody>
          <a:bodyPr/>
          <a:lstStyle/>
          <a:p>
            <a:r>
              <a:rPr lang="en-US" dirty="0"/>
              <a:t>If configuration changes do not have the desired effect, they can be removed individually or the device can be rebooted to the last saved configuration using the </a:t>
            </a:r>
            <a:r>
              <a:rPr lang="en-US" b="1" dirty="0"/>
              <a:t>reload </a:t>
            </a:r>
            <a:r>
              <a:rPr lang="en-US" dirty="0"/>
              <a:t>privileged EXEC mode command.</a:t>
            </a:r>
          </a:p>
          <a:p>
            <a:pPr lvl="1"/>
            <a:r>
              <a:rPr lang="en-US" dirty="0"/>
              <a:t>The command restores the startup-config.</a:t>
            </a:r>
          </a:p>
          <a:p>
            <a:pPr lvl="1"/>
            <a:r>
              <a:rPr lang="en-US" dirty="0"/>
              <a:t>A prompt will appear to ask whether to save the changes. To discard the changes, enter </a:t>
            </a:r>
            <a:r>
              <a:rPr lang="en-US" b="1" dirty="0"/>
              <a:t>n</a:t>
            </a:r>
            <a:r>
              <a:rPr lang="en-US" dirty="0"/>
              <a:t> or </a:t>
            </a:r>
            <a:r>
              <a:rPr lang="en-US" b="1" dirty="0"/>
              <a:t>no</a:t>
            </a:r>
            <a:r>
              <a:rPr lang="en-US" dirty="0"/>
              <a:t>.</a:t>
            </a:r>
          </a:p>
          <a:p>
            <a:endParaRPr lang="en-US" dirty="0"/>
          </a:p>
          <a:p>
            <a:r>
              <a:rPr lang="en-US" dirty="0"/>
              <a:t>Alternatively, if undesired changes were saved to the startup configuration, it may be necessary to clear all the configurations using the </a:t>
            </a:r>
            <a:r>
              <a:rPr lang="en-US" b="1" dirty="0"/>
              <a:t>erase startup-config </a:t>
            </a:r>
            <a:r>
              <a:rPr lang="en-US" dirty="0"/>
              <a:t>privileged EXEC mode command. </a:t>
            </a:r>
          </a:p>
        </p:txBody>
      </p:sp>
      <p:sp>
        <p:nvSpPr>
          <p:cNvPr id="75778" name="Title 1"/>
          <p:cNvSpPr>
            <a:spLocks noGrp="1"/>
          </p:cNvSpPr>
          <p:nvPr>
            <p:ph type="title"/>
          </p:nvPr>
        </p:nvSpPr>
        <p:spPr/>
        <p:txBody>
          <a:bodyPr/>
          <a:lstStyle/>
          <a:p>
            <a:r>
              <a:rPr lang="en-US" sz="1600" dirty="0"/>
              <a:t>Save Configurations</a:t>
            </a:r>
            <a:br>
              <a:rPr lang="en-US" dirty="0"/>
            </a:br>
            <a:r>
              <a:rPr lang="en-CA" altLang="en-US" dirty="0"/>
              <a:t> Alter the Running Configuration</a:t>
            </a:r>
          </a:p>
        </p:txBody>
      </p:sp>
      <p:pic>
        <p:nvPicPr>
          <p:cNvPr id="2" name="Picture 1"/>
          <p:cNvPicPr>
            <a:picLocks noChangeAspect="1"/>
          </p:cNvPicPr>
          <p:nvPr/>
        </p:nvPicPr>
        <p:blipFill>
          <a:blip r:embed="rId3"/>
          <a:stretch>
            <a:fillRect/>
          </a:stretch>
        </p:blipFill>
        <p:spPr>
          <a:xfrm>
            <a:off x="4754880" y="1371600"/>
            <a:ext cx="4273868" cy="2400300"/>
          </a:xfrm>
          <a:prstGeom prst="rect">
            <a:avLst/>
          </a:prstGeom>
        </p:spPr>
      </p:pic>
    </p:spTree>
    <p:extLst>
      <p:ext uri="{BB962C8B-B14F-4D97-AF65-F5344CB8AC3E}">
        <p14:creationId xmlns:p14="http://schemas.microsoft.com/office/powerpoint/2010/main" val="261041672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p:cNvGraphicFramePr>
            <a:graphicFrameLocks noGrp="1"/>
          </p:cNvGraphicFramePr>
          <p:nvPr>
            <p:extLst>
              <p:ext uri="{D42A27DB-BD31-4B8C-83A1-F6EECF244321}">
                <p14:modId xmlns:p14="http://schemas.microsoft.com/office/powerpoint/2010/main" val="3933991789"/>
              </p:ext>
            </p:extLst>
          </p:nvPr>
        </p:nvGraphicFramePr>
        <p:xfrm>
          <a:off x="145990" y="1549306"/>
          <a:ext cx="8891128" cy="2851244"/>
        </p:xfrm>
        <a:graphic>
          <a:graphicData uri="http://schemas.openxmlformats.org/drawingml/2006/table">
            <a:tbl>
              <a:tblPr firstRow="1" bandRow="1">
                <a:tableStyleId>{5C22544A-7EE6-4342-B048-85BDC9FD1C3A}</a:tableStyleId>
              </a:tblPr>
              <a:tblGrid>
                <a:gridCol w="2222782">
                  <a:extLst>
                    <a:ext uri="{9D8B030D-6E8A-4147-A177-3AD203B41FA5}">
                      <a16:colId xmlns:a16="http://schemas.microsoft.com/office/drawing/2014/main" val="2457217024"/>
                    </a:ext>
                  </a:extLst>
                </a:gridCol>
                <a:gridCol w="2222782">
                  <a:extLst>
                    <a:ext uri="{9D8B030D-6E8A-4147-A177-3AD203B41FA5}">
                      <a16:colId xmlns:a16="http://schemas.microsoft.com/office/drawing/2014/main" val="2729935676"/>
                    </a:ext>
                  </a:extLst>
                </a:gridCol>
                <a:gridCol w="2222782">
                  <a:extLst>
                    <a:ext uri="{9D8B030D-6E8A-4147-A177-3AD203B41FA5}">
                      <a16:colId xmlns:a16="http://schemas.microsoft.com/office/drawing/2014/main" val="3421524168"/>
                    </a:ext>
                  </a:extLst>
                </a:gridCol>
                <a:gridCol w="2222782">
                  <a:extLst>
                    <a:ext uri="{9D8B030D-6E8A-4147-A177-3AD203B41FA5}">
                      <a16:colId xmlns:a16="http://schemas.microsoft.com/office/drawing/2014/main" val="3228415968"/>
                    </a:ext>
                  </a:extLst>
                </a:gridCol>
              </a:tblGrid>
              <a:tr h="635094">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Connect to the switch using PuTTY or Tera Term.</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Enable logging and assign a name and file location to save the log file. </a:t>
                      </a:r>
                    </a:p>
                    <a:p>
                      <a:endParaRPr lang="en-US" sz="1100" b="0" kern="1200" dirty="0">
                        <a:solidFill>
                          <a:schemeClr val="lt1"/>
                        </a:solidFill>
                        <a:latin typeface="+mn-lt"/>
                        <a:ea typeface="+mn-ea"/>
                        <a:cs typeface="+mn-cs"/>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Generate text to be captured as text displayed in the terminal window will also be placed into the chosen file.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Disable logging in the terminal software</a:t>
                      </a:r>
                      <a:r>
                        <a:rPr lang="en-US" sz="1100" b="0" kern="1200" baseline="0" dirty="0">
                          <a:solidFill>
                            <a:schemeClr val="lt1"/>
                          </a:solidFill>
                          <a:latin typeface="+mn-lt"/>
                          <a:ea typeface="+mn-ea"/>
                          <a:cs typeface="+mn-cs"/>
                        </a:rPr>
                        <a:t> by choosing </a:t>
                      </a:r>
                      <a:r>
                        <a:rPr lang="en-US" sz="1100" b="1" kern="1200" baseline="0" dirty="0">
                          <a:solidFill>
                            <a:schemeClr val="lt1"/>
                          </a:solidFill>
                          <a:latin typeface="+mn-lt"/>
                          <a:ea typeface="+mn-ea"/>
                          <a:cs typeface="+mn-cs"/>
                        </a:rPr>
                        <a:t>None </a:t>
                      </a:r>
                      <a:r>
                        <a:rPr lang="en-US" sz="1100" b="0" kern="1200" baseline="0" dirty="0">
                          <a:solidFill>
                            <a:schemeClr val="lt1"/>
                          </a:solidFill>
                          <a:latin typeface="+mn-lt"/>
                          <a:ea typeface="+mn-ea"/>
                          <a:cs typeface="+mn-cs"/>
                        </a:rPr>
                        <a:t>in the Session logging option.</a:t>
                      </a:r>
                    </a:p>
                    <a:p>
                      <a:pPr marL="0" marR="0" lvl="0" indent="0" algn="l" defTabSz="685777" rtl="0" eaLnBrk="1" fontAlgn="auto" latinLnBrk="0" hangingPunct="1">
                        <a:lnSpc>
                          <a:spcPct val="100000"/>
                        </a:lnSpc>
                        <a:spcBef>
                          <a:spcPts val="0"/>
                        </a:spcBef>
                        <a:spcAft>
                          <a:spcPts val="0"/>
                        </a:spcAft>
                        <a:buClrTx/>
                        <a:buSzTx/>
                        <a:buFontTx/>
                        <a:buNone/>
                        <a:tabLst/>
                        <a:defRPr/>
                      </a:pPr>
                      <a:endParaRPr lang="en-US" sz="1100" b="0" kern="1200" dirty="0">
                        <a:solidFill>
                          <a:schemeClr val="lt1"/>
                        </a:solidFill>
                        <a:latin typeface="+mn-lt"/>
                        <a:ea typeface="+mn-ea"/>
                        <a:cs typeface="+mn-cs"/>
                      </a:endParaRPr>
                    </a:p>
                  </a:txBody>
                  <a:tcPr/>
                </a:tc>
                <a:extLst>
                  <a:ext uri="{0D108BD9-81ED-4DB2-BD59-A6C34878D82A}">
                    <a16:rowId xmlns:a16="http://schemas.microsoft.com/office/drawing/2014/main" val="2863270661"/>
                  </a:ext>
                </a:extLst>
              </a:tr>
              <a:tr h="2089244">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3398987"/>
                  </a:ext>
                </a:extLst>
              </a:tr>
            </a:tbl>
          </a:graphicData>
        </a:graphic>
      </p:graphicFrame>
      <p:sp>
        <p:nvSpPr>
          <p:cNvPr id="3" name="Content Placeholder 2"/>
          <p:cNvSpPr>
            <a:spLocks noGrp="1"/>
          </p:cNvSpPr>
          <p:nvPr>
            <p:ph idx="1"/>
          </p:nvPr>
        </p:nvSpPr>
        <p:spPr>
          <a:xfrm>
            <a:off x="144065" y="798945"/>
            <a:ext cx="8853286" cy="552474"/>
          </a:xfrm>
        </p:spPr>
        <p:txBody>
          <a:bodyPr/>
          <a:lstStyle/>
          <a:p>
            <a:r>
              <a:rPr lang="en-US" altLang="en-US" dirty="0"/>
              <a:t>Configuration files can also be saved and archived to a text document for editing or reuse later. For example, assume a switch has been configured and the running config has been saved.</a:t>
            </a:r>
            <a:endParaRPr lang="en-CA" altLang="en-US" dirty="0"/>
          </a:p>
        </p:txBody>
      </p:sp>
      <p:sp>
        <p:nvSpPr>
          <p:cNvPr id="75778" name="Title 1"/>
          <p:cNvSpPr>
            <a:spLocks noGrp="1"/>
          </p:cNvSpPr>
          <p:nvPr>
            <p:ph type="title"/>
          </p:nvPr>
        </p:nvSpPr>
        <p:spPr/>
        <p:txBody>
          <a:bodyPr/>
          <a:lstStyle/>
          <a:p>
            <a:r>
              <a:rPr lang="en-US" sz="1600" dirty="0"/>
              <a:t>Save Configurations</a:t>
            </a:r>
            <a:br>
              <a:rPr lang="en-US" dirty="0"/>
            </a:br>
            <a:r>
              <a:rPr lang="en-US" altLang="en-US" dirty="0"/>
              <a:t>Capture Configuration to a Text File</a:t>
            </a:r>
            <a:endParaRPr lang="en-CA" altLang="en-US" dirty="0"/>
          </a:p>
        </p:txBody>
      </p:sp>
      <p:sp>
        <p:nvSpPr>
          <p:cNvPr id="10" name="Content Placeholder 2"/>
          <p:cNvSpPr txBox="1">
            <a:spLocks/>
          </p:cNvSpPr>
          <p:nvPr/>
        </p:nvSpPr>
        <p:spPr bwMode="auto">
          <a:xfrm>
            <a:off x="2870198" y="4934098"/>
            <a:ext cx="4515891" cy="41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defTabSz="685777" fontAlgn="auto">
              <a:spcBef>
                <a:spcPts val="0"/>
              </a:spcBef>
              <a:spcAft>
                <a:spcPts val="0"/>
              </a:spcAft>
              <a:buClrTx/>
              <a:buSzTx/>
              <a:buNone/>
              <a:defRPr/>
            </a:pPr>
            <a:endParaRPr lang="en-US" sz="1050" dirty="0">
              <a:solidFill>
                <a:schemeClr val="tx1"/>
              </a:solidFill>
            </a:endParaRPr>
          </a:p>
        </p:txBody>
      </p:sp>
      <p:pic>
        <p:nvPicPr>
          <p:cNvPr id="2" name="Picture 1"/>
          <p:cNvPicPr>
            <a:picLocks noChangeAspect="1"/>
          </p:cNvPicPr>
          <p:nvPr/>
        </p:nvPicPr>
        <p:blipFill>
          <a:blip r:embed="rId3"/>
          <a:stretch>
            <a:fillRect/>
          </a:stretch>
        </p:blipFill>
        <p:spPr>
          <a:xfrm>
            <a:off x="2473706" y="2380686"/>
            <a:ext cx="2028902" cy="1807979"/>
          </a:xfrm>
          <a:prstGeom prst="rect">
            <a:avLst/>
          </a:prstGeom>
        </p:spPr>
      </p:pic>
      <p:pic>
        <p:nvPicPr>
          <p:cNvPr id="4" name="Picture 3"/>
          <p:cNvPicPr>
            <a:picLocks noChangeAspect="1"/>
          </p:cNvPicPr>
          <p:nvPr/>
        </p:nvPicPr>
        <p:blipFill>
          <a:blip r:embed="rId4"/>
          <a:stretch>
            <a:fillRect/>
          </a:stretch>
        </p:blipFill>
        <p:spPr>
          <a:xfrm>
            <a:off x="6914987" y="2380686"/>
            <a:ext cx="2006164" cy="1789317"/>
          </a:xfrm>
          <a:prstGeom prst="rect">
            <a:avLst/>
          </a:prstGeom>
        </p:spPr>
      </p:pic>
      <p:sp>
        <p:nvSpPr>
          <p:cNvPr id="21" name="Rectangle 20"/>
          <p:cNvSpPr/>
          <p:nvPr/>
        </p:nvSpPr>
        <p:spPr>
          <a:xfrm>
            <a:off x="4804327" y="2413606"/>
            <a:ext cx="1808940" cy="90024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latin typeface="+mn-lt"/>
              </a:rPr>
              <a:t>Execute the </a:t>
            </a:r>
            <a:r>
              <a:rPr lang="en-US" sz="1050" b="1" dirty="0">
                <a:solidFill>
                  <a:schemeClr val="tx1"/>
                </a:solidFill>
                <a:latin typeface="+mn-lt"/>
              </a:rPr>
              <a:t>show running-config </a:t>
            </a:r>
            <a:r>
              <a:rPr lang="en-US" sz="1050" dirty="0">
                <a:solidFill>
                  <a:schemeClr val="tx1"/>
                </a:solidFill>
                <a:latin typeface="+mn-lt"/>
              </a:rPr>
              <a:t>or </a:t>
            </a:r>
            <a:r>
              <a:rPr lang="en-US" sz="1050" b="1" dirty="0">
                <a:solidFill>
                  <a:schemeClr val="tx1"/>
                </a:solidFill>
                <a:latin typeface="+mn-lt"/>
              </a:rPr>
              <a:t>show startup-config </a:t>
            </a:r>
            <a:r>
              <a:rPr lang="en-US" sz="1050" dirty="0">
                <a:solidFill>
                  <a:schemeClr val="tx1"/>
                </a:solidFill>
                <a:latin typeface="+mn-lt"/>
              </a:rPr>
              <a:t>command at the privileged EXEC prompt. </a:t>
            </a:r>
          </a:p>
        </p:txBody>
      </p:sp>
      <p:pic>
        <p:nvPicPr>
          <p:cNvPr id="24" name="Picture 23"/>
          <p:cNvPicPr>
            <a:picLocks noChangeAspect="1"/>
          </p:cNvPicPr>
          <p:nvPr/>
        </p:nvPicPr>
        <p:blipFill>
          <a:blip r:embed="rId5"/>
          <a:stretch>
            <a:fillRect/>
          </a:stretch>
        </p:blipFill>
        <p:spPr>
          <a:xfrm>
            <a:off x="221228" y="2380686"/>
            <a:ext cx="2036483" cy="1821977"/>
          </a:xfrm>
          <a:prstGeom prst="rect">
            <a:avLst/>
          </a:prstGeom>
        </p:spPr>
      </p:pic>
    </p:spTree>
    <p:extLst>
      <p:ext uri="{BB962C8B-B14F-4D97-AF65-F5344CB8AC3E}">
        <p14:creationId xmlns:p14="http://schemas.microsoft.com/office/powerpoint/2010/main" val="303487512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dirty="0"/>
              <a:t>The text file created can be used as a record of how the device is currently implemented and be used to restore a configuration. The file would require editing before being used to restore a saved configuration to a device.</a:t>
            </a:r>
          </a:p>
          <a:p>
            <a:pPr marL="0" indent="0">
              <a:buNone/>
            </a:pPr>
            <a:endParaRPr lang="en-US" altLang="en-US" dirty="0"/>
          </a:p>
          <a:p>
            <a:r>
              <a:rPr lang="en-US" altLang="en-US" dirty="0"/>
              <a:t>To restore a configuration file to a device:</a:t>
            </a:r>
          </a:p>
          <a:p>
            <a:pPr lvl="1"/>
            <a:r>
              <a:rPr lang="en-US" altLang="en-US" dirty="0"/>
              <a:t>Enter global configuration mode on the device.</a:t>
            </a:r>
          </a:p>
          <a:p>
            <a:pPr lvl="1"/>
            <a:r>
              <a:rPr lang="en-US" altLang="en-US" dirty="0"/>
              <a:t>Copy and paste the text file into the terminal window connected to the switch.</a:t>
            </a:r>
          </a:p>
          <a:p>
            <a:endParaRPr lang="en-US" altLang="en-US" dirty="0"/>
          </a:p>
          <a:p>
            <a:r>
              <a:rPr lang="en-US" altLang="en-US" dirty="0"/>
              <a:t>The text in the file will be applied as commands in the CLI and become the running configuration on the device. </a:t>
            </a:r>
            <a:endParaRPr lang="en-CA" altLang="en-US" dirty="0"/>
          </a:p>
        </p:txBody>
      </p:sp>
      <p:sp>
        <p:nvSpPr>
          <p:cNvPr id="75778" name="Title 1"/>
          <p:cNvSpPr>
            <a:spLocks noGrp="1"/>
          </p:cNvSpPr>
          <p:nvPr>
            <p:ph type="title"/>
          </p:nvPr>
        </p:nvSpPr>
        <p:spPr/>
        <p:txBody>
          <a:bodyPr/>
          <a:lstStyle/>
          <a:p>
            <a:r>
              <a:rPr lang="en-US" sz="1600" dirty="0"/>
              <a:t>Save Configurations</a:t>
            </a:r>
            <a:br>
              <a:rPr lang="en-US" dirty="0"/>
            </a:br>
            <a:r>
              <a:rPr lang="en-US" altLang="en-US" dirty="0"/>
              <a:t>Capture Configuration to a Text File (Cont.)</a:t>
            </a:r>
            <a:endParaRPr lang="en-CA" altLang="en-US" dirty="0"/>
          </a:p>
        </p:txBody>
      </p:sp>
      <p:sp>
        <p:nvSpPr>
          <p:cNvPr id="10" name="Content Placeholder 2"/>
          <p:cNvSpPr txBox="1">
            <a:spLocks/>
          </p:cNvSpPr>
          <p:nvPr/>
        </p:nvSpPr>
        <p:spPr bwMode="auto">
          <a:xfrm>
            <a:off x="2870198" y="4934098"/>
            <a:ext cx="4515891" cy="41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defTabSz="685777" fontAlgn="auto">
              <a:spcBef>
                <a:spcPts val="0"/>
              </a:spcBef>
              <a:spcAft>
                <a:spcPts val="0"/>
              </a:spcAft>
              <a:buClrTx/>
              <a:buSzTx/>
              <a:buNone/>
              <a:defRPr/>
            </a:pPr>
            <a:endParaRPr lang="en-US" sz="1050" dirty="0">
              <a:solidFill>
                <a:schemeClr val="tx1"/>
              </a:solidFill>
            </a:endParaRPr>
          </a:p>
        </p:txBody>
      </p:sp>
    </p:spTree>
    <p:extLst>
      <p:ext uri="{BB962C8B-B14F-4D97-AF65-F5344CB8AC3E}">
        <p14:creationId xmlns:p14="http://schemas.microsoft.com/office/powerpoint/2010/main" val="114409326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2.3 Address Schemes</a:t>
            </a:r>
          </a:p>
        </p:txBody>
      </p:sp>
    </p:spTree>
    <p:extLst>
      <p:ext uri="{BB962C8B-B14F-4D97-AF65-F5344CB8AC3E}">
        <p14:creationId xmlns:p14="http://schemas.microsoft.com/office/powerpoint/2010/main" val="200757657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z="1600" dirty="0"/>
              <a:t>Ports and Addresses</a:t>
            </a:r>
            <a:br>
              <a:rPr lang="en-US" dirty="0"/>
            </a:br>
            <a:r>
              <a:rPr lang="en-US" altLang="en-US" dirty="0"/>
              <a:t>IP Addressing Overview</a:t>
            </a:r>
          </a:p>
        </p:txBody>
      </p:sp>
      <p:sp>
        <p:nvSpPr>
          <p:cNvPr id="44035" name="Rectangle 6"/>
          <p:cNvSpPr>
            <a:spLocks noGrp="1" noChangeArrowheads="1"/>
          </p:cNvSpPr>
          <p:nvPr>
            <p:ph idx="1"/>
          </p:nvPr>
        </p:nvSpPr>
        <p:spPr/>
        <p:txBody>
          <a:bodyPr/>
          <a:lstStyle/>
          <a:p>
            <a:r>
              <a:rPr lang="en-US" altLang="en-US" dirty="0"/>
              <a:t>Each end device on a network (e.g., PCs, laptops, servers, printers, VoIP phones, security cameras, …) require an IP configuration consisting of:</a:t>
            </a:r>
          </a:p>
          <a:p>
            <a:pPr lvl="1"/>
            <a:r>
              <a:rPr lang="en-US" altLang="en-US" b="1" dirty="0"/>
              <a:t>IP address</a:t>
            </a:r>
          </a:p>
          <a:p>
            <a:pPr lvl="1"/>
            <a:r>
              <a:rPr lang="en-US" altLang="en-US" b="1" dirty="0"/>
              <a:t>Subnet mask</a:t>
            </a:r>
          </a:p>
          <a:p>
            <a:pPr lvl="1"/>
            <a:r>
              <a:rPr lang="en-US" altLang="en-US" b="1" dirty="0"/>
              <a:t>Default gateway </a:t>
            </a:r>
            <a:r>
              <a:rPr lang="en-US" altLang="en-US" dirty="0"/>
              <a:t>(optional for some devices)</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1150" y="1231900"/>
            <a:ext cx="3276600" cy="383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6"/>
          <p:cNvSpPr txBox="1">
            <a:spLocks noChangeArrowheads="1"/>
          </p:cNvSpPr>
          <p:nvPr/>
        </p:nvSpPr>
        <p:spPr bwMode="auto">
          <a:xfrm>
            <a:off x="144065" y="2659495"/>
            <a:ext cx="4637485" cy="175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a:t>IPv4 addresses are displayed in dotted decimal format consisting of:</a:t>
            </a:r>
          </a:p>
          <a:p>
            <a:pPr lvl="1"/>
            <a:r>
              <a:rPr lang="en-US" altLang="en-US" dirty="0"/>
              <a:t>4 decimal numbers 0 and 255</a:t>
            </a:r>
          </a:p>
          <a:p>
            <a:pPr lvl="1"/>
            <a:r>
              <a:rPr lang="en-US" altLang="en-US" dirty="0"/>
              <a:t>Separated by decimal points (dots)</a:t>
            </a:r>
          </a:p>
          <a:p>
            <a:pPr lvl="1"/>
            <a:r>
              <a:rPr lang="en-US" altLang="en-US" dirty="0"/>
              <a:t>E.g., 192.168.1.10, 255.255.255.0, 192.168.1.1</a:t>
            </a:r>
          </a:p>
        </p:txBody>
      </p:sp>
    </p:spTree>
    <p:extLst>
      <p:ext uri="{BB962C8B-B14F-4D97-AF65-F5344CB8AC3E}">
        <p14:creationId xmlns:p14="http://schemas.microsoft.com/office/powerpoint/2010/main" val="40743581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z="1600" dirty="0"/>
              <a:t>Ports and Addresses</a:t>
            </a:r>
            <a:br>
              <a:rPr lang="en-US" dirty="0"/>
            </a:br>
            <a:r>
              <a:rPr lang="en-US" altLang="en-US" dirty="0"/>
              <a:t>Interfaces and Ports</a:t>
            </a:r>
          </a:p>
        </p:txBody>
      </p:sp>
      <p:sp>
        <p:nvSpPr>
          <p:cNvPr id="44035" name="Rectangle 6"/>
          <p:cNvSpPr>
            <a:spLocks noGrp="1" noChangeArrowheads="1"/>
          </p:cNvSpPr>
          <p:nvPr>
            <p:ph idx="1"/>
          </p:nvPr>
        </p:nvSpPr>
        <p:spPr/>
        <p:txBody>
          <a:bodyPr/>
          <a:lstStyle/>
          <a:p>
            <a:r>
              <a:rPr lang="en-US" altLang="en-US" dirty="0"/>
              <a:t>Cisco IOS Layer 2 switches have physical ports for devices to connect. However, these ports do not support Layer 3 IP addresses. </a:t>
            </a:r>
          </a:p>
          <a:p>
            <a:pPr lvl="1"/>
            <a:endParaRPr lang="en-US" altLang="en-US" dirty="0"/>
          </a:p>
          <a:p>
            <a:r>
              <a:rPr lang="en-US" altLang="en-US" dirty="0"/>
              <a:t>To remotely connect to and manage a Layer 2 switch, it must be configured with one or more switch virtual interfaces (SVIs). </a:t>
            </a:r>
          </a:p>
          <a:p>
            <a:endParaRPr lang="en-US" altLang="en-US" dirty="0"/>
          </a:p>
          <a:p>
            <a:r>
              <a:rPr lang="en-US" altLang="en-US" dirty="0"/>
              <a:t>Each switch has a default VLAN 1 SVI.</a:t>
            </a:r>
          </a:p>
          <a:p>
            <a:endParaRPr lang="en-US" altLang="en-US" dirty="0"/>
          </a:p>
          <a:p>
            <a:pPr marL="0" indent="0">
              <a:buNone/>
            </a:pPr>
            <a:r>
              <a:rPr lang="en-US" altLang="en-US" b="1" dirty="0"/>
              <a:t>Note</a:t>
            </a:r>
            <a:r>
              <a:rPr lang="en-US" altLang="en-US" dirty="0"/>
              <a:t>: A Layer 2 switch does not need an IP address to operate. The SVI IP address is only used to remotely manage a switch.</a:t>
            </a:r>
          </a:p>
        </p:txBody>
      </p:sp>
    </p:spTree>
    <p:extLst>
      <p:ext uri="{BB962C8B-B14F-4D97-AF65-F5344CB8AC3E}">
        <p14:creationId xmlns:p14="http://schemas.microsoft.com/office/powerpoint/2010/main" val="196344735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4209778535"/>
              </p:ext>
            </p:extLst>
          </p:nvPr>
        </p:nvGraphicFramePr>
        <p:xfrm>
          <a:off x="272990" y="1117506"/>
          <a:ext cx="8591610" cy="3473544"/>
        </p:xfrm>
        <a:graphic>
          <a:graphicData uri="http://schemas.openxmlformats.org/drawingml/2006/table">
            <a:tbl>
              <a:tblPr firstRow="1" bandRow="1">
                <a:tableStyleId>{5C22544A-7EE6-4342-B048-85BDC9FD1C3A}</a:tableStyleId>
              </a:tblPr>
              <a:tblGrid>
                <a:gridCol w="5727740">
                  <a:extLst>
                    <a:ext uri="{9D8B030D-6E8A-4147-A177-3AD203B41FA5}">
                      <a16:colId xmlns:a16="http://schemas.microsoft.com/office/drawing/2014/main" val="2457217024"/>
                    </a:ext>
                  </a:extLst>
                </a:gridCol>
                <a:gridCol w="2863870">
                  <a:extLst>
                    <a:ext uri="{9D8B030D-6E8A-4147-A177-3AD203B41FA5}">
                      <a16:colId xmlns:a16="http://schemas.microsoft.com/office/drawing/2014/main" val="3421524168"/>
                    </a:ext>
                  </a:extLst>
                </a:gridCol>
              </a:tblGrid>
              <a:tr h="637979">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Open the </a:t>
                      </a:r>
                      <a:r>
                        <a:rPr lang="en-US" sz="1100" b="1" kern="1200" dirty="0">
                          <a:solidFill>
                            <a:schemeClr val="lt1"/>
                          </a:solidFill>
                          <a:latin typeface="+mn-lt"/>
                          <a:ea typeface="+mn-ea"/>
                          <a:cs typeface="+mn-cs"/>
                        </a:rPr>
                        <a:t>Control Panel </a:t>
                      </a:r>
                      <a:r>
                        <a:rPr lang="en-US" sz="1100" b="0" kern="1200" dirty="0">
                          <a:solidFill>
                            <a:schemeClr val="lt1"/>
                          </a:solidFill>
                          <a:latin typeface="+mn-lt"/>
                          <a:ea typeface="+mn-ea"/>
                          <a:cs typeface="+mn-cs"/>
                        </a:rPr>
                        <a:t>&gt; </a:t>
                      </a:r>
                      <a:r>
                        <a:rPr lang="en-US" sz="1100" b="1" kern="1200" dirty="0">
                          <a:solidFill>
                            <a:schemeClr val="lt1"/>
                          </a:solidFill>
                          <a:latin typeface="+mn-lt"/>
                          <a:ea typeface="+mn-ea"/>
                          <a:cs typeface="+mn-cs"/>
                        </a:rPr>
                        <a:t>Network Sharing Center </a:t>
                      </a:r>
                      <a:r>
                        <a:rPr lang="en-US" sz="1100" b="0" kern="1200" dirty="0">
                          <a:solidFill>
                            <a:schemeClr val="lt1"/>
                          </a:solidFill>
                          <a:latin typeface="+mn-lt"/>
                          <a:ea typeface="+mn-ea"/>
                          <a:cs typeface="+mn-cs"/>
                        </a:rPr>
                        <a:t>&gt; </a:t>
                      </a:r>
                      <a:r>
                        <a:rPr lang="en-US" sz="1100" b="1" kern="1200" dirty="0">
                          <a:solidFill>
                            <a:schemeClr val="lt1"/>
                          </a:solidFill>
                          <a:latin typeface="+mn-lt"/>
                          <a:ea typeface="+mn-ea"/>
                          <a:cs typeface="+mn-cs"/>
                        </a:rPr>
                        <a:t>Change adapter settings </a:t>
                      </a:r>
                      <a:r>
                        <a:rPr lang="en-US" sz="1100" b="0" kern="1200" dirty="0">
                          <a:solidFill>
                            <a:schemeClr val="lt1"/>
                          </a:solidFill>
                          <a:latin typeface="+mn-lt"/>
                          <a:ea typeface="+mn-ea"/>
                          <a:cs typeface="+mn-cs"/>
                        </a:rPr>
                        <a:t>and click on the adapter.</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Configure the IPv4 address and subnet mask information, and default gateway and then click </a:t>
                      </a:r>
                      <a:r>
                        <a:rPr lang="en-US" sz="1100" b="1" kern="1200" dirty="0">
                          <a:solidFill>
                            <a:schemeClr val="lt1"/>
                          </a:solidFill>
                          <a:latin typeface="+mn-lt"/>
                          <a:ea typeface="+mn-ea"/>
                          <a:cs typeface="+mn-cs"/>
                        </a:rPr>
                        <a:t>OK</a:t>
                      </a:r>
                      <a:r>
                        <a:rPr lang="en-US" sz="1100" b="0" kern="1200" dirty="0">
                          <a:solidFill>
                            <a:schemeClr val="lt1"/>
                          </a:solidFill>
                          <a:latin typeface="+mn-lt"/>
                          <a:ea typeface="+mn-ea"/>
                          <a:cs typeface="+mn-cs"/>
                        </a:rPr>
                        <a:t>.</a:t>
                      </a:r>
                    </a:p>
                  </a:txBody>
                  <a:tcPr/>
                </a:tc>
                <a:extLst>
                  <a:ext uri="{0D108BD9-81ED-4DB2-BD59-A6C34878D82A}">
                    <a16:rowId xmlns:a16="http://schemas.microsoft.com/office/drawing/2014/main" val="2863270661"/>
                  </a:ext>
                </a:extLst>
              </a:tr>
              <a:tr h="2835565">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3398987"/>
                  </a:ext>
                </a:extLst>
              </a:tr>
            </a:tbl>
          </a:graphicData>
        </a:graphic>
      </p:graphicFrame>
      <p:sp>
        <p:nvSpPr>
          <p:cNvPr id="3" name="Content Placeholder 2"/>
          <p:cNvSpPr>
            <a:spLocks noGrp="1"/>
          </p:cNvSpPr>
          <p:nvPr>
            <p:ph idx="1"/>
          </p:nvPr>
        </p:nvSpPr>
        <p:spPr>
          <a:xfrm>
            <a:off x="144065" y="798945"/>
            <a:ext cx="8853286" cy="318562"/>
          </a:xfrm>
        </p:spPr>
        <p:txBody>
          <a:bodyPr/>
          <a:lstStyle/>
          <a:p>
            <a:r>
              <a:rPr lang="en-US" altLang="en-US" dirty="0"/>
              <a:t>To manually configure an IP address on a Windows host:</a:t>
            </a:r>
            <a:endParaRPr lang="en-CA" altLang="en-US" dirty="0"/>
          </a:p>
        </p:txBody>
      </p:sp>
      <p:sp>
        <p:nvSpPr>
          <p:cNvPr id="93186" name="Rectangle 2"/>
          <p:cNvSpPr>
            <a:spLocks noGrp="1" noChangeArrowheads="1"/>
          </p:cNvSpPr>
          <p:nvPr>
            <p:ph type="title"/>
          </p:nvPr>
        </p:nvSpPr>
        <p:spPr/>
        <p:txBody>
          <a:bodyPr/>
          <a:lstStyle/>
          <a:p>
            <a:r>
              <a:rPr lang="en-US" sz="1600" dirty="0"/>
              <a:t>Configure IP Addressing 	</a:t>
            </a:r>
            <a:br>
              <a:rPr lang="en-US" sz="1600" dirty="0"/>
            </a:br>
            <a:r>
              <a:rPr lang="en-US" altLang="en-US" dirty="0"/>
              <a:t>Manual IP Address Configuration for End Devices</a:t>
            </a:r>
          </a:p>
        </p:txBody>
      </p:sp>
      <p:pic>
        <p:nvPicPr>
          <p:cNvPr id="1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548" y="1796007"/>
            <a:ext cx="2600939" cy="2764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pic>
      <p:sp>
        <p:nvSpPr>
          <p:cNvPr id="12" name="Rectangle 11"/>
          <p:cNvSpPr/>
          <p:nvPr/>
        </p:nvSpPr>
        <p:spPr>
          <a:xfrm>
            <a:off x="751200" y="2096481"/>
            <a:ext cx="4475952" cy="45720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rPr>
              <a:t>Right-click on the adapter and select </a:t>
            </a:r>
            <a:r>
              <a:rPr lang="en-US" sz="1050" b="1" dirty="0">
                <a:solidFill>
                  <a:schemeClr val="tx1"/>
                </a:solidFill>
              </a:rPr>
              <a:t>Properties</a:t>
            </a:r>
            <a:r>
              <a:rPr lang="en-US" sz="1050" dirty="0">
                <a:solidFill>
                  <a:schemeClr val="tx1"/>
                </a:solidFill>
              </a:rPr>
              <a:t> to display the Local Area Connection Properties window.</a:t>
            </a:r>
          </a:p>
        </p:txBody>
      </p:sp>
      <p:sp>
        <p:nvSpPr>
          <p:cNvPr id="13" name="Rectangle 12"/>
          <p:cNvSpPr/>
          <p:nvPr/>
        </p:nvSpPr>
        <p:spPr>
          <a:xfrm>
            <a:off x="751200" y="2827005"/>
            <a:ext cx="4475952" cy="45720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rPr>
              <a:t>Highlight Internet Protocol Version 4 (TCP/IPv4) and click </a:t>
            </a:r>
            <a:r>
              <a:rPr lang="en-US" sz="1050" b="1" dirty="0">
                <a:solidFill>
                  <a:schemeClr val="tx1"/>
                </a:solidFill>
              </a:rPr>
              <a:t>Properties</a:t>
            </a:r>
            <a:r>
              <a:rPr lang="en-US" sz="1050" dirty="0">
                <a:solidFill>
                  <a:schemeClr val="tx1"/>
                </a:solidFill>
              </a:rPr>
              <a:t> to open the Internet Protocol Version 4 (TCP/IPv4) Properties window</a:t>
            </a:r>
          </a:p>
        </p:txBody>
      </p:sp>
      <p:sp>
        <p:nvSpPr>
          <p:cNvPr id="2" name="TextBox 1"/>
          <p:cNvSpPr txBox="1"/>
          <p:nvPr/>
        </p:nvSpPr>
        <p:spPr>
          <a:xfrm>
            <a:off x="863600" y="4680324"/>
            <a:ext cx="7869462" cy="276999"/>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1200" dirty="0"/>
              <a:t>Note: Windows 10 manual IPv4 configuration is provided as Supplemental material at the end of this presentation</a:t>
            </a:r>
          </a:p>
        </p:txBody>
      </p:sp>
      <p:sp>
        <p:nvSpPr>
          <p:cNvPr id="10" name="Rectangle 9"/>
          <p:cNvSpPr/>
          <p:nvPr/>
        </p:nvSpPr>
        <p:spPr>
          <a:xfrm>
            <a:off x="751200" y="3559743"/>
            <a:ext cx="4475952" cy="45720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rPr>
              <a:t>Click </a:t>
            </a:r>
            <a:r>
              <a:rPr lang="en-US" sz="1050" b="1" dirty="0">
                <a:solidFill>
                  <a:schemeClr val="tx1"/>
                </a:solidFill>
              </a:rPr>
              <a:t>Use the following IP address </a:t>
            </a:r>
            <a:r>
              <a:rPr lang="en-US" sz="1050" dirty="0">
                <a:solidFill>
                  <a:schemeClr val="tx1"/>
                </a:solidFill>
              </a:rPr>
              <a:t>to manually configure the IPv4 address configuration.</a:t>
            </a:r>
          </a:p>
        </p:txBody>
      </p:sp>
    </p:spTree>
    <p:extLst>
      <p:ext uri="{BB962C8B-B14F-4D97-AF65-F5344CB8AC3E}">
        <p14:creationId xmlns:p14="http://schemas.microsoft.com/office/powerpoint/2010/main" val="185670964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altLang="en-US" dirty="0"/>
              <a:t>To assign the IP configuration using a Dynamic Host Configuration Protocol (DHCP) server:</a:t>
            </a:r>
          </a:p>
          <a:p>
            <a:pPr lvl="1"/>
            <a:endParaRPr lang="en-CA" altLang="en-US" dirty="0"/>
          </a:p>
          <a:p>
            <a:pPr lvl="1"/>
            <a:endParaRPr lang="en-CA" altLang="en-US" dirty="0"/>
          </a:p>
          <a:p>
            <a:pPr lvl="1"/>
            <a:endParaRPr lang="en-CA" altLang="en-US" dirty="0"/>
          </a:p>
          <a:p>
            <a:pPr lvl="1"/>
            <a:endParaRPr lang="en-CA" altLang="en-US" dirty="0"/>
          </a:p>
        </p:txBody>
      </p:sp>
      <p:sp>
        <p:nvSpPr>
          <p:cNvPr id="93186" name="Rectangle 2"/>
          <p:cNvSpPr>
            <a:spLocks noGrp="1" noChangeArrowheads="1"/>
          </p:cNvSpPr>
          <p:nvPr>
            <p:ph type="title"/>
          </p:nvPr>
        </p:nvSpPr>
        <p:spPr/>
        <p:txBody>
          <a:bodyPr/>
          <a:lstStyle/>
          <a:p>
            <a:r>
              <a:rPr lang="en-US" sz="1600" dirty="0"/>
              <a:t>Configure IP Addressing</a:t>
            </a:r>
            <a:br>
              <a:rPr lang="en-US" sz="1600" dirty="0"/>
            </a:br>
            <a:r>
              <a:rPr lang="en-US" altLang="en-US" dirty="0"/>
              <a:t>Automatic IP Address Configuration for End Devices</a:t>
            </a:r>
          </a:p>
        </p:txBody>
      </p:sp>
      <p:graphicFrame>
        <p:nvGraphicFramePr>
          <p:cNvPr id="11" name="Table 10"/>
          <p:cNvGraphicFramePr>
            <a:graphicFrameLocks noGrp="1"/>
          </p:cNvGraphicFramePr>
          <p:nvPr>
            <p:extLst>
              <p:ext uri="{D42A27DB-BD31-4B8C-83A1-F6EECF244321}">
                <p14:modId xmlns:p14="http://schemas.microsoft.com/office/powerpoint/2010/main" val="1318336111"/>
              </p:ext>
            </p:extLst>
          </p:nvPr>
        </p:nvGraphicFramePr>
        <p:xfrm>
          <a:off x="272990" y="1117506"/>
          <a:ext cx="8464610" cy="3537044"/>
        </p:xfrm>
        <a:graphic>
          <a:graphicData uri="http://schemas.openxmlformats.org/drawingml/2006/table">
            <a:tbl>
              <a:tblPr firstRow="1" bandRow="1">
                <a:tableStyleId>{5C22544A-7EE6-4342-B048-85BDC9FD1C3A}</a:tableStyleId>
              </a:tblPr>
              <a:tblGrid>
                <a:gridCol w="4232305">
                  <a:extLst>
                    <a:ext uri="{9D8B030D-6E8A-4147-A177-3AD203B41FA5}">
                      <a16:colId xmlns:a16="http://schemas.microsoft.com/office/drawing/2014/main" val="2457217024"/>
                    </a:ext>
                  </a:extLst>
                </a:gridCol>
                <a:gridCol w="4232305">
                  <a:extLst>
                    <a:ext uri="{9D8B030D-6E8A-4147-A177-3AD203B41FA5}">
                      <a16:colId xmlns:a16="http://schemas.microsoft.com/office/drawing/2014/main" val="2729935676"/>
                    </a:ext>
                  </a:extLst>
                </a:gridCol>
              </a:tblGrid>
              <a:tr h="51452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Open the </a:t>
                      </a:r>
                      <a:r>
                        <a:rPr lang="en-US" sz="1100" b="1" kern="1200" dirty="0">
                          <a:solidFill>
                            <a:schemeClr val="lt1"/>
                          </a:solidFill>
                          <a:latin typeface="+mn-lt"/>
                          <a:ea typeface="+mn-ea"/>
                          <a:cs typeface="+mn-cs"/>
                        </a:rPr>
                        <a:t>Control Panel </a:t>
                      </a:r>
                      <a:r>
                        <a:rPr lang="en-US" sz="1100" b="0" kern="1200" dirty="0">
                          <a:solidFill>
                            <a:schemeClr val="lt1"/>
                          </a:solidFill>
                          <a:latin typeface="+mn-lt"/>
                          <a:ea typeface="+mn-ea"/>
                          <a:cs typeface="+mn-cs"/>
                        </a:rPr>
                        <a:t>&gt; </a:t>
                      </a:r>
                      <a:r>
                        <a:rPr lang="en-US" sz="1100" b="1" kern="1200" dirty="0">
                          <a:solidFill>
                            <a:schemeClr val="lt1"/>
                          </a:solidFill>
                          <a:latin typeface="+mn-lt"/>
                          <a:ea typeface="+mn-ea"/>
                          <a:cs typeface="+mn-cs"/>
                        </a:rPr>
                        <a:t>Network Sharing Center </a:t>
                      </a:r>
                      <a:r>
                        <a:rPr lang="en-US" sz="1100" b="0" kern="1200" dirty="0">
                          <a:solidFill>
                            <a:schemeClr val="lt1"/>
                          </a:solidFill>
                          <a:latin typeface="+mn-lt"/>
                          <a:ea typeface="+mn-ea"/>
                          <a:cs typeface="+mn-cs"/>
                        </a:rPr>
                        <a:t>&gt; </a:t>
                      </a:r>
                      <a:r>
                        <a:rPr lang="en-US" sz="1100" b="1" kern="1200" dirty="0">
                          <a:solidFill>
                            <a:schemeClr val="lt1"/>
                          </a:solidFill>
                          <a:latin typeface="+mn-lt"/>
                          <a:ea typeface="+mn-ea"/>
                          <a:cs typeface="+mn-cs"/>
                        </a:rPr>
                        <a:t>Change adapter settings </a:t>
                      </a:r>
                      <a:r>
                        <a:rPr lang="en-US" sz="1100" b="0" kern="1200" dirty="0">
                          <a:solidFill>
                            <a:schemeClr val="lt1"/>
                          </a:solidFill>
                          <a:latin typeface="+mn-lt"/>
                          <a:ea typeface="+mn-ea"/>
                          <a:cs typeface="+mn-cs"/>
                        </a:rPr>
                        <a:t>and click on the adapter.</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Click </a:t>
                      </a:r>
                      <a:r>
                        <a:rPr lang="en-US" sz="1100" b="1" kern="1200" dirty="0">
                          <a:solidFill>
                            <a:schemeClr val="lt1"/>
                          </a:solidFill>
                          <a:latin typeface="+mn-lt"/>
                          <a:ea typeface="+mn-ea"/>
                          <a:cs typeface="+mn-cs"/>
                        </a:rPr>
                        <a:t>Obtain an IP address automatically </a:t>
                      </a:r>
                      <a:r>
                        <a:rPr lang="en-US" sz="1100" b="0" kern="1200" dirty="0">
                          <a:solidFill>
                            <a:schemeClr val="lt1"/>
                          </a:solidFill>
                          <a:latin typeface="+mn-lt"/>
                          <a:ea typeface="+mn-ea"/>
                          <a:cs typeface="+mn-cs"/>
                        </a:rPr>
                        <a:t>and click on </a:t>
                      </a:r>
                      <a:r>
                        <a:rPr lang="en-US" sz="1100" b="1" kern="1200" dirty="0">
                          <a:solidFill>
                            <a:schemeClr val="lt1"/>
                          </a:solidFill>
                          <a:latin typeface="+mn-lt"/>
                          <a:ea typeface="+mn-ea"/>
                          <a:cs typeface="+mn-cs"/>
                        </a:rPr>
                        <a:t>OK</a:t>
                      </a:r>
                      <a:r>
                        <a:rPr lang="en-US" sz="1100" b="0" kern="1200" baseline="0" dirty="0">
                          <a:solidFill>
                            <a:schemeClr val="lt1"/>
                          </a:solidFill>
                          <a:latin typeface="+mn-lt"/>
                          <a:ea typeface="+mn-ea"/>
                          <a:cs typeface="+mn-cs"/>
                        </a:rPr>
                        <a:t>.</a:t>
                      </a:r>
                      <a:endParaRPr lang="en-US" sz="1100" b="0" kern="1200" dirty="0">
                        <a:solidFill>
                          <a:schemeClr val="lt1"/>
                        </a:solidFill>
                        <a:latin typeface="+mn-lt"/>
                        <a:ea typeface="+mn-ea"/>
                        <a:cs typeface="+mn-cs"/>
                      </a:endParaRPr>
                    </a:p>
                  </a:txBody>
                  <a:tcPr/>
                </a:tc>
                <a:extLst>
                  <a:ext uri="{0D108BD9-81ED-4DB2-BD59-A6C34878D82A}">
                    <a16:rowId xmlns:a16="http://schemas.microsoft.com/office/drawing/2014/main" val="2863270661"/>
                  </a:ext>
                </a:extLst>
              </a:tr>
              <a:tr h="302252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3398987"/>
                  </a:ext>
                </a:extLst>
              </a:tr>
            </a:tbl>
          </a:graphicData>
        </a:graphic>
      </p:graphicFrame>
      <p:sp>
        <p:nvSpPr>
          <p:cNvPr id="14" name="Rectangle 13"/>
          <p:cNvSpPr/>
          <p:nvPr/>
        </p:nvSpPr>
        <p:spPr>
          <a:xfrm>
            <a:off x="970499" y="2123231"/>
            <a:ext cx="2720196" cy="7038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rPr>
              <a:t>Right-click on the adapter and select </a:t>
            </a:r>
            <a:r>
              <a:rPr lang="en-US" sz="1050" b="1" dirty="0">
                <a:solidFill>
                  <a:schemeClr val="tx1"/>
                </a:solidFill>
              </a:rPr>
              <a:t>Properties</a:t>
            </a:r>
            <a:r>
              <a:rPr lang="en-US" sz="1050" dirty="0">
                <a:solidFill>
                  <a:schemeClr val="tx1"/>
                </a:solidFill>
              </a:rPr>
              <a:t> to display the Local Area Connection Properties window.</a:t>
            </a:r>
          </a:p>
        </p:txBody>
      </p:sp>
      <p:sp>
        <p:nvSpPr>
          <p:cNvPr id="15" name="Rectangle 14"/>
          <p:cNvSpPr/>
          <p:nvPr/>
        </p:nvSpPr>
        <p:spPr>
          <a:xfrm>
            <a:off x="970499" y="3256177"/>
            <a:ext cx="2720196" cy="83016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rPr>
              <a:t>Highlight Internet Protocol Version 4 (TCP/IPv4) and click </a:t>
            </a:r>
            <a:r>
              <a:rPr lang="en-US" sz="1050" b="1" dirty="0">
                <a:solidFill>
                  <a:schemeClr val="tx1"/>
                </a:solidFill>
              </a:rPr>
              <a:t>Properties</a:t>
            </a:r>
            <a:r>
              <a:rPr lang="en-US" sz="1050" dirty="0">
                <a:solidFill>
                  <a:schemeClr val="tx1"/>
                </a:solidFill>
              </a:rPr>
              <a:t> to open the Internet Protocol Version 4 (TCP/IPv4) Properties window</a:t>
            </a:r>
          </a:p>
        </p:txBody>
      </p:sp>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665" y="1678702"/>
            <a:ext cx="2760328" cy="2935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pic>
      <p:sp>
        <p:nvSpPr>
          <p:cNvPr id="2" name="Rectangle 1"/>
          <p:cNvSpPr/>
          <p:nvPr/>
        </p:nvSpPr>
        <p:spPr>
          <a:xfrm>
            <a:off x="1536700" y="4716129"/>
            <a:ext cx="5872570" cy="276999"/>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1200" dirty="0">
                <a:solidFill>
                  <a:schemeClr val="lt1"/>
                </a:solidFill>
                <a:latin typeface="+mn-lt"/>
                <a:ea typeface="+mn-ea"/>
              </a:rPr>
              <a:t>Use the </a:t>
            </a:r>
            <a:r>
              <a:rPr lang="en-US" sz="1200" b="1" dirty="0">
                <a:solidFill>
                  <a:schemeClr val="lt1"/>
                </a:solidFill>
                <a:latin typeface="+mn-lt"/>
                <a:ea typeface="+mn-ea"/>
              </a:rPr>
              <a:t>ipconfig</a:t>
            </a:r>
            <a:r>
              <a:rPr lang="en-US" sz="1200" dirty="0">
                <a:solidFill>
                  <a:schemeClr val="lt1"/>
                </a:solidFill>
                <a:latin typeface="+mn-lt"/>
                <a:ea typeface="+mn-ea"/>
              </a:rPr>
              <a:t> Windows Command prompt command to verify a host IP address.</a:t>
            </a:r>
          </a:p>
        </p:txBody>
      </p:sp>
    </p:spTree>
    <p:extLst>
      <p:ext uri="{BB962C8B-B14F-4D97-AF65-F5344CB8AC3E}">
        <p14:creationId xmlns:p14="http://schemas.microsoft.com/office/powerpoint/2010/main" val="209719568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z="1600" dirty="0"/>
              <a:t>Configure IP Addressing </a:t>
            </a:r>
            <a:br>
              <a:rPr lang="en-US" altLang="en-US" sz="1600" dirty="0"/>
            </a:br>
            <a:r>
              <a:rPr lang="en-US" altLang="en-US" dirty="0"/>
              <a:t>Switch Virtual Interface</a:t>
            </a:r>
          </a:p>
        </p:txBody>
      </p:sp>
      <p:sp>
        <p:nvSpPr>
          <p:cNvPr id="45059" name="Rectangle 6"/>
          <p:cNvSpPr>
            <a:spLocks noGrp="1" noChangeArrowheads="1"/>
          </p:cNvSpPr>
          <p:nvPr>
            <p:ph idx="1"/>
          </p:nvPr>
        </p:nvSpPr>
        <p:spPr/>
        <p:txBody>
          <a:bodyPr/>
          <a:lstStyle/>
          <a:p>
            <a:r>
              <a:rPr lang="en-US" altLang="en-US" dirty="0"/>
              <a:t>To remotely manage a switch, it must also be configured with an IP configuration: </a:t>
            </a:r>
          </a:p>
          <a:p>
            <a:pPr lvl="1"/>
            <a:r>
              <a:rPr lang="en-US" altLang="en-US" dirty="0"/>
              <a:t>However, a switch does not have a physical Ethernet interface that can be configured.</a:t>
            </a:r>
          </a:p>
          <a:p>
            <a:pPr lvl="1"/>
            <a:r>
              <a:rPr lang="en-US" altLang="en-US" dirty="0"/>
              <a:t>Instead, you must configure the VLAN 1 </a:t>
            </a:r>
            <a:r>
              <a:rPr lang="en-US" altLang="en-US" b="1" dirty="0"/>
              <a:t>switch virtual interface (SVI).</a:t>
            </a:r>
          </a:p>
        </p:txBody>
      </p:sp>
      <p:sp>
        <p:nvSpPr>
          <p:cNvPr id="5" name="Rectangle 6"/>
          <p:cNvSpPr txBox="1">
            <a:spLocks noChangeArrowheads="1"/>
          </p:cNvSpPr>
          <p:nvPr/>
        </p:nvSpPr>
        <p:spPr bwMode="auto">
          <a:xfrm>
            <a:off x="144065" y="1933470"/>
            <a:ext cx="4576085" cy="224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a:t>The VLAN 1 SVI </a:t>
            </a:r>
            <a:r>
              <a:rPr lang="en-US" altLang="en-US" u="sng" dirty="0"/>
              <a:t>must</a:t>
            </a:r>
            <a:r>
              <a:rPr lang="en-US" altLang="en-US" dirty="0"/>
              <a:t> be configured with:</a:t>
            </a:r>
          </a:p>
          <a:p>
            <a:pPr lvl="1"/>
            <a:r>
              <a:rPr lang="en-US" altLang="en-US" b="1" dirty="0"/>
              <a:t>IP address - </a:t>
            </a:r>
            <a:r>
              <a:rPr lang="en-US" altLang="en-US" dirty="0"/>
              <a:t>Uniquely identifies the switch on the network</a:t>
            </a:r>
          </a:p>
          <a:p>
            <a:pPr lvl="1"/>
            <a:r>
              <a:rPr lang="en-US" altLang="en-US" b="1" dirty="0"/>
              <a:t>Subnet mask - </a:t>
            </a:r>
            <a:r>
              <a:rPr lang="en-US" altLang="en-US" dirty="0"/>
              <a:t>Identifies the network and host portion in the IP address</a:t>
            </a:r>
          </a:p>
          <a:p>
            <a:pPr lvl="1"/>
            <a:r>
              <a:rPr lang="en-US" altLang="en-US" b="1" dirty="0"/>
              <a:t>Enabled -</a:t>
            </a:r>
            <a:r>
              <a:rPr lang="en-US" altLang="en-US" dirty="0"/>
              <a:t> Using the</a:t>
            </a:r>
            <a:r>
              <a:rPr lang="en-US" altLang="en-US" b="1" dirty="0">
                <a:cs typeface="Courier New" pitchFamily="49" charset="0"/>
              </a:rPr>
              <a:t> no shutdown </a:t>
            </a:r>
            <a:r>
              <a:rPr lang="en-US" altLang="en-US" dirty="0"/>
              <a:t>command.</a:t>
            </a:r>
          </a:p>
          <a:p>
            <a:endParaRPr lang="en-US" altLang="en-US" b="1" dirty="0"/>
          </a:p>
          <a:p>
            <a:pPr lvl="1"/>
            <a:endParaRPr lang="en-US" altLang="en-US" dirty="0"/>
          </a:p>
          <a:p>
            <a:endParaRPr lang="en-US" altLang="ja-JP" dirty="0">
              <a:ea typeface="ＭＳ Ｐゴシック" pitchFamily="34" charset="-128"/>
            </a:endParaRPr>
          </a:p>
          <a:p>
            <a:pPr lvl="1"/>
            <a:endParaRPr lang="en-US" altLang="ja-JP" dirty="0">
              <a:ea typeface="ＭＳ Ｐゴシック" pitchFamily="34" charset="-128"/>
            </a:endParaRPr>
          </a:p>
        </p:txBody>
      </p:sp>
      <p:sp>
        <p:nvSpPr>
          <p:cNvPr id="2" name="Rectangle 1"/>
          <p:cNvSpPr/>
          <p:nvPr/>
        </p:nvSpPr>
        <p:spPr>
          <a:xfrm>
            <a:off x="2048933" y="4429895"/>
            <a:ext cx="4881273" cy="276999"/>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altLang="en-US" sz="1200" dirty="0">
                <a:solidFill>
                  <a:schemeClr val="lt1"/>
                </a:solidFill>
                <a:latin typeface="+mn-lt"/>
                <a:ea typeface="+mn-ea"/>
              </a:rPr>
              <a:t>Use the </a:t>
            </a:r>
            <a:r>
              <a:rPr lang="en-US" altLang="en-US" sz="1200" b="1" dirty="0">
                <a:solidFill>
                  <a:schemeClr val="lt1"/>
                </a:solidFill>
                <a:latin typeface="+mn-lt"/>
                <a:ea typeface="+mn-ea"/>
              </a:rPr>
              <a:t>show ip interface brief </a:t>
            </a:r>
            <a:r>
              <a:rPr lang="en-US" altLang="en-US" sz="1200" dirty="0">
                <a:solidFill>
                  <a:schemeClr val="lt1"/>
                </a:solidFill>
                <a:latin typeface="+mn-lt"/>
                <a:ea typeface="+mn-ea"/>
              </a:rPr>
              <a:t>privileged EXEC command to verify.</a:t>
            </a:r>
          </a:p>
        </p:txBody>
      </p:sp>
      <p:pic>
        <p:nvPicPr>
          <p:cNvPr id="3" name="Picture 2"/>
          <p:cNvPicPr>
            <a:picLocks noChangeAspect="1"/>
          </p:cNvPicPr>
          <p:nvPr/>
        </p:nvPicPr>
        <p:blipFill>
          <a:blip r:embed="rId3"/>
          <a:stretch>
            <a:fillRect/>
          </a:stretch>
        </p:blipFill>
        <p:spPr>
          <a:xfrm>
            <a:off x="4754880" y="1828800"/>
            <a:ext cx="4277201" cy="2393633"/>
          </a:xfrm>
          <a:prstGeom prst="rect">
            <a:avLst/>
          </a:prstGeom>
        </p:spPr>
      </p:pic>
    </p:spTree>
    <p:extLst>
      <p:ext uri="{BB962C8B-B14F-4D97-AF65-F5344CB8AC3E}">
        <p14:creationId xmlns:p14="http://schemas.microsoft.com/office/powerpoint/2010/main" val="21161064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2.1 IOS Bootcamp</a:t>
            </a:r>
          </a:p>
        </p:txBody>
      </p:sp>
    </p:spTree>
    <p:extLst>
      <p:ext uri="{BB962C8B-B14F-4D97-AF65-F5344CB8AC3E}">
        <p14:creationId xmlns:p14="http://schemas.microsoft.com/office/powerpoint/2010/main" val="6730996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sz="1600" dirty="0"/>
              <a:t>Verifying Connectivity</a:t>
            </a:r>
            <a:br>
              <a:rPr lang="en-US" altLang="en-US" dirty="0"/>
            </a:br>
            <a:r>
              <a:rPr lang="en-US" altLang="en-US" dirty="0"/>
              <a:t>Interface Addressing Verification</a:t>
            </a:r>
          </a:p>
        </p:txBody>
      </p:sp>
      <p:sp>
        <p:nvSpPr>
          <p:cNvPr id="47107" name="Rectangle 6"/>
          <p:cNvSpPr>
            <a:spLocks noGrp="1" noChangeArrowheads="1"/>
          </p:cNvSpPr>
          <p:nvPr>
            <p:ph idx="1"/>
          </p:nvPr>
        </p:nvSpPr>
        <p:spPr>
          <a:xfrm>
            <a:off x="144065" y="798944"/>
            <a:ext cx="4546347" cy="4155319"/>
          </a:xfrm>
        </p:spPr>
        <p:txBody>
          <a:bodyPr/>
          <a:lstStyle/>
          <a:p>
            <a:r>
              <a:rPr lang="en-US" altLang="en-US" dirty="0"/>
              <a:t>The IP configuration on a Windows host is verified using the </a:t>
            </a:r>
            <a:r>
              <a:rPr lang="en-US" altLang="en-US" b="1" dirty="0"/>
              <a:t>ipconfig </a:t>
            </a:r>
            <a:r>
              <a:rPr lang="en-US" altLang="en-US" dirty="0"/>
              <a:t>command.</a:t>
            </a:r>
          </a:p>
          <a:p>
            <a:r>
              <a:rPr lang="en-US" altLang="en-US" dirty="0"/>
              <a:t>To verify the interfaces and address settings of intermediary devices like switches and routers, use the</a:t>
            </a:r>
            <a:r>
              <a:rPr lang="en-US" altLang="en-US" b="1" dirty="0">
                <a:cs typeface="Courier New" panose="02070309020205020404" pitchFamily="49" charset="0"/>
              </a:rPr>
              <a:t> show ip interface brief </a:t>
            </a:r>
            <a:r>
              <a:rPr lang="en-US" altLang="en-US" dirty="0"/>
              <a:t>privileged EXEC command.</a:t>
            </a:r>
          </a:p>
          <a:p>
            <a:endParaRPr lang="en-US" altLang="en-US" dirty="0"/>
          </a:p>
          <a:p>
            <a:endParaRPr lang="en-US" altLang="en-US" dirty="0"/>
          </a:p>
          <a:p>
            <a:endParaRPr lang="en-US" altLang="en-US" dirty="0"/>
          </a:p>
        </p:txBody>
      </p:sp>
      <p:pic>
        <p:nvPicPr>
          <p:cNvPr id="3" name="Picture 2"/>
          <p:cNvPicPr>
            <a:picLocks noChangeAspect="1"/>
          </p:cNvPicPr>
          <p:nvPr/>
        </p:nvPicPr>
        <p:blipFill>
          <a:blip r:embed="rId3"/>
          <a:stretch>
            <a:fillRect/>
          </a:stretch>
        </p:blipFill>
        <p:spPr>
          <a:xfrm>
            <a:off x="4754880" y="1371600"/>
            <a:ext cx="4273868" cy="2400300"/>
          </a:xfrm>
          <a:prstGeom prst="rect">
            <a:avLst/>
          </a:prstGeom>
        </p:spPr>
      </p:pic>
    </p:spTree>
    <p:extLst>
      <p:ext uri="{BB962C8B-B14F-4D97-AF65-F5344CB8AC3E}">
        <p14:creationId xmlns:p14="http://schemas.microsoft.com/office/powerpoint/2010/main" val="164939113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sz="1600" dirty="0"/>
              <a:t>Verifying Connectivity</a:t>
            </a:r>
            <a:br>
              <a:rPr lang="en-US" altLang="en-US" dirty="0"/>
            </a:br>
            <a:r>
              <a:rPr lang="en-US" altLang="en-US" dirty="0"/>
              <a:t>End-to-End Connectivity Test</a:t>
            </a:r>
          </a:p>
        </p:txBody>
      </p:sp>
      <p:sp>
        <p:nvSpPr>
          <p:cNvPr id="47107" name="Rectangle 6"/>
          <p:cNvSpPr>
            <a:spLocks noGrp="1" noChangeArrowheads="1"/>
          </p:cNvSpPr>
          <p:nvPr>
            <p:ph idx="1"/>
          </p:nvPr>
        </p:nvSpPr>
        <p:spPr>
          <a:xfrm>
            <a:off x="144065" y="798944"/>
            <a:ext cx="3993975" cy="1223203"/>
          </a:xfrm>
        </p:spPr>
        <p:txBody>
          <a:bodyPr/>
          <a:lstStyle/>
          <a:p>
            <a:r>
              <a:rPr lang="en-US" altLang="en-US" dirty="0"/>
              <a:t>The </a:t>
            </a:r>
            <a:r>
              <a:rPr lang="en-US" altLang="en-US" b="1" dirty="0"/>
              <a:t>ping</a:t>
            </a:r>
            <a:r>
              <a:rPr lang="en-US" altLang="en-US" dirty="0"/>
              <a:t> command can be used to test connectivity to another device on the network or a website on the Internet.</a:t>
            </a:r>
          </a:p>
        </p:txBody>
      </p:sp>
      <p:pic>
        <p:nvPicPr>
          <p:cNvPr id="2" name="Picture 1"/>
          <p:cNvPicPr>
            <a:picLocks noChangeAspect="1"/>
          </p:cNvPicPr>
          <p:nvPr/>
        </p:nvPicPr>
        <p:blipFill>
          <a:blip r:embed="rId3"/>
          <a:stretch>
            <a:fillRect/>
          </a:stretch>
        </p:blipFill>
        <p:spPr>
          <a:xfrm>
            <a:off x="4754880" y="1371600"/>
            <a:ext cx="4237196" cy="2396966"/>
          </a:xfrm>
          <a:prstGeom prst="rect">
            <a:avLst/>
          </a:prstGeom>
        </p:spPr>
      </p:pic>
    </p:spTree>
    <p:extLst>
      <p:ext uri="{BB962C8B-B14F-4D97-AF65-F5344CB8AC3E}">
        <p14:creationId xmlns:p14="http://schemas.microsoft.com/office/powerpoint/2010/main" val="1489754367"/>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2.4 Chapter Summary</a:t>
            </a:r>
          </a:p>
        </p:txBody>
      </p:sp>
    </p:spTree>
    <p:extLst>
      <p:ext uri="{BB962C8B-B14F-4D97-AF65-F5344CB8AC3E}">
        <p14:creationId xmlns:p14="http://schemas.microsoft.com/office/powerpoint/2010/main" val="388694427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Explain the features and functions of Cisco IOS Software.</a:t>
            </a:r>
          </a:p>
          <a:p>
            <a:r>
              <a:rPr lang="en-US" dirty="0"/>
              <a:t>Configure initial settings on a network device using the Cisco IOS software. </a:t>
            </a:r>
          </a:p>
          <a:p>
            <a:r>
              <a:rPr lang="en-US" dirty="0"/>
              <a:t>Given an IP addressing scheme, configure IP address parameters on end devices to provide end-to-end connectivity in a small to medium-sized business network.</a:t>
            </a:r>
          </a:p>
          <a:p>
            <a:endParaRPr lang="en-US" dirty="0"/>
          </a:p>
        </p:txBody>
      </p:sp>
      <p:sp>
        <p:nvSpPr>
          <p:cNvPr id="21505" name="Rectangle 2"/>
          <p:cNvSpPr>
            <a:spLocks noGrp="1" noChangeArrowheads="1"/>
          </p:cNvSpPr>
          <p:nvPr>
            <p:ph type="title"/>
          </p:nvPr>
        </p:nvSpPr>
        <p:spPr/>
        <p:txBody>
          <a:bodyPr/>
          <a:lstStyle/>
          <a:p>
            <a:r>
              <a:rPr lang="en-US" sz="1400" dirty="0">
                <a:latin typeface="Arial" charset="0"/>
              </a:rPr>
              <a:t>Conclusion</a:t>
            </a:r>
            <a:br>
              <a:rPr lang="en-US" dirty="0">
                <a:latin typeface="Arial" charset="0"/>
              </a:rPr>
            </a:br>
            <a:r>
              <a:rPr lang="en-US" dirty="0">
                <a:latin typeface="Arial" charset="0"/>
              </a:rPr>
              <a:t>Chapter 2: Configure a Network Operating System</a:t>
            </a:r>
          </a:p>
        </p:txBody>
      </p:sp>
    </p:spTree>
    <p:extLst>
      <p:ext uri="{BB962C8B-B14F-4D97-AF65-F5344CB8AC3E}">
        <p14:creationId xmlns:p14="http://schemas.microsoft.com/office/powerpoint/2010/main" val="2175629910"/>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2.1</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57278729"/>
              </p:ext>
            </p:extLst>
          </p:nvPr>
        </p:nvGraphicFramePr>
        <p:xfrm>
          <a:off x="144463" y="798513"/>
          <a:ext cx="8853486" cy="373888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Command-line interface (CLI)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Graphical user interface (GUI)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Cisco IOS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Firmware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Out-of-band</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Auxiliary port (AUX)</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PuTTY</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Tera Term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SecureCRT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OS X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Cisco IOS modes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User EXEC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Privileged EXEC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Global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enable</a:t>
                      </a:r>
                      <a:r>
                        <a:rPr lang="en-US" sz="1400" b="0" kern="1200" dirty="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disable</a:t>
                      </a:r>
                      <a:r>
                        <a:rPr lang="en-US" sz="1400" b="0" kern="1200" dirty="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r>
                        <a:rPr lang="en-US" sz="1400" b="0" kern="1200" dirty="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r>
                        <a:rPr lang="en-US" sz="1400" b="0" kern="1200" dirty="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 combination – Ctrl+Z</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Context-Sensitive Help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tx1"/>
                          </a:solidFill>
                          <a:latin typeface="+mn-lt"/>
                          <a:ea typeface="+mn-ea"/>
                          <a:cs typeface="+mn-cs"/>
                        </a:rPr>
                        <a:t>Command Syntax Check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CLI Hot Keys and Shortcuts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Hostnames</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99445301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2.2</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480382125"/>
              </p:ext>
            </p:extLst>
          </p:nvPr>
        </p:nvGraphicFramePr>
        <p:xfrm>
          <a:off x="144461" y="798513"/>
          <a:ext cx="8472890" cy="3474720"/>
        </p:xfrm>
        <a:graphic>
          <a:graphicData uri="http://schemas.openxmlformats.org/drawingml/2006/table">
            <a:tbl>
              <a:tblPr firstRow="1" bandRow="1">
                <a:tableStyleId>{F5AB1C69-6EDB-4FF4-983F-18BD219EF322}</a:tableStyleId>
              </a:tblPr>
              <a:tblGrid>
                <a:gridCol w="4236445">
                  <a:extLst>
                    <a:ext uri="{9D8B030D-6E8A-4147-A177-3AD203B41FA5}">
                      <a16:colId xmlns:a16="http://schemas.microsoft.com/office/drawing/2014/main" val="2731093094"/>
                    </a:ext>
                  </a:extLst>
                </a:gridCol>
                <a:gridCol w="4236445">
                  <a:extLst>
                    <a:ext uri="{9D8B030D-6E8A-4147-A177-3AD203B41FA5}">
                      <a16:colId xmlns:a16="http://schemas.microsoft.com/office/drawing/2014/main" val="2353496225"/>
                    </a:ext>
                  </a:extLst>
                </a:gridCol>
              </a:tblGrid>
              <a:tr h="370840">
                <a:tc>
                  <a:txBody>
                    <a:bodyPr/>
                    <a:lstStyle/>
                    <a:p>
                      <a:pPr marL="173038" indent="-173038">
                        <a:spcBef>
                          <a:spcPts val="200"/>
                        </a:spcBef>
                        <a:spcAft>
                          <a:spcPts val="200"/>
                        </a:spcAft>
                        <a:buFont typeface="Arial" panose="020B0604020202020204" pitchFamily="34" charset="0"/>
                        <a:buChar char="•"/>
                      </a:pPr>
                      <a:r>
                        <a:rPr lang="en-US" b="1" dirty="0">
                          <a:solidFill>
                            <a:schemeClr val="tx1"/>
                          </a:solidFill>
                          <a:latin typeface="+mn-lt"/>
                        </a:rPr>
                        <a:t>hostname</a:t>
                      </a:r>
                      <a:r>
                        <a:rPr lang="en-US" b="0" dirty="0">
                          <a:solidFill>
                            <a:schemeClr val="tx1"/>
                          </a:solidFill>
                          <a:latin typeface="+mn-lt"/>
                        </a:rPr>
                        <a:t> </a:t>
                      </a:r>
                      <a:r>
                        <a:rPr lang="en-US" b="0" i="1" dirty="0">
                          <a:solidFill>
                            <a:schemeClr val="tx1"/>
                          </a:solidFill>
                          <a:latin typeface="+mn-lt"/>
                        </a:rPr>
                        <a:t>name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Strong passwords</a:t>
                      </a:r>
                    </a:p>
                    <a:p>
                      <a:pPr marL="173038" indent="-173038">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enable secret class</a:t>
                      </a:r>
                    </a:p>
                    <a:p>
                      <a:pPr marL="173038" indent="-173038">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line console 0</a:t>
                      </a:r>
                    </a:p>
                    <a:p>
                      <a:pPr marL="173038" indent="-173038">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password cisco</a:t>
                      </a:r>
                    </a:p>
                    <a:p>
                      <a:pPr marL="173038" indent="-173038">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login</a:t>
                      </a:r>
                    </a:p>
                    <a:p>
                      <a:pPr marL="173038" indent="-173038">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line vty 0 15</a:t>
                      </a:r>
                    </a:p>
                    <a:p>
                      <a:pPr marL="173038" indent="-173038">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service password-encryption</a:t>
                      </a:r>
                    </a:p>
                    <a:p>
                      <a:pPr marL="173038" indent="-173038">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banner motd # the message of the day #</a:t>
                      </a:r>
                    </a:p>
                    <a:p>
                      <a:pPr marL="173038" indent="-173038" algn="l" defTabSz="685777" rtl="0" eaLnBrk="1" latinLnBrk="0" hangingPunct="1">
                        <a:spcBef>
                          <a:spcPts val="200"/>
                        </a:spcBef>
                        <a:spcAft>
                          <a:spcPts val="200"/>
                        </a:spcAft>
                        <a:buFont typeface="Arial" panose="020B0604020202020204" pitchFamily="34" charset="0"/>
                        <a:buChar char="•"/>
                      </a:pPr>
                      <a:r>
                        <a:rPr lang="en-US" b="0" dirty="0">
                          <a:solidFill>
                            <a:schemeClr val="tx1"/>
                          </a:solidFill>
                          <a:latin typeface="+mn-lt"/>
                        </a:rPr>
                        <a:t>Startup </a:t>
                      </a:r>
                      <a:r>
                        <a:rPr lang="en-US" sz="1400" b="0" kern="1200" dirty="0">
                          <a:solidFill>
                            <a:schemeClr val="tx1"/>
                          </a:solidFill>
                          <a:latin typeface="+mn-lt"/>
                          <a:ea typeface="+mn-ea"/>
                          <a:cs typeface="+mn-cs"/>
                        </a:rPr>
                        <a:t>configuration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Random Access Memory (NVRAM)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Running configuration</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Random Access Memory (RAM)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show running-config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copy running-config startup-config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reload</a:t>
                      </a:r>
                    </a:p>
                    <a:p>
                      <a:pPr marL="285750" indent="-285750" algn="l" defTabSz="685777" rtl="0" eaLnBrk="1" latinLnBrk="0" hangingPunct="1">
                        <a:buFont typeface="Arial" panose="020B0604020202020204" pitchFamily="34" charset="0"/>
                        <a:buChar char="•"/>
                      </a:pP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75223826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2.3</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589698310"/>
              </p:ext>
            </p:extLst>
          </p:nvPr>
        </p:nvGraphicFramePr>
        <p:xfrm>
          <a:off x="144461" y="798513"/>
          <a:ext cx="8472890" cy="3474720"/>
        </p:xfrm>
        <a:graphic>
          <a:graphicData uri="http://schemas.openxmlformats.org/drawingml/2006/table">
            <a:tbl>
              <a:tblPr firstRow="1" bandRow="1">
                <a:tableStyleId>{F5AB1C69-6EDB-4FF4-983F-18BD219EF322}</a:tableStyleId>
              </a:tblPr>
              <a:tblGrid>
                <a:gridCol w="4236445">
                  <a:extLst>
                    <a:ext uri="{9D8B030D-6E8A-4147-A177-3AD203B41FA5}">
                      <a16:colId xmlns:a16="http://schemas.microsoft.com/office/drawing/2014/main" val="2731093094"/>
                    </a:ext>
                  </a:extLst>
                </a:gridCol>
                <a:gridCol w="4236445">
                  <a:extLst>
                    <a:ext uri="{9D8B030D-6E8A-4147-A177-3AD203B41FA5}">
                      <a16:colId xmlns:a16="http://schemas.microsoft.com/office/drawing/2014/main" val="2353496225"/>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IPv4 address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Subnet mask</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Default gateway</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Physical ports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Virtual interface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Copper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Fiber Optics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Wireless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Ethernet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Local Area Network (LAN)</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Layer 2 switch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Layer 3 addresses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Switch virtual interface (SVI)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Dynamic Host Configuration (DHCP)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Domain Name System (DNS)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ipconfig</a:t>
                      </a:r>
                      <a:r>
                        <a:rPr lang="en-US" sz="1400" b="0" kern="1200" dirty="0">
                          <a:solidFill>
                            <a:schemeClr val="tx1"/>
                          </a:solidFill>
                          <a:latin typeface="+mn-lt"/>
                          <a:ea typeface="+mn-ea"/>
                          <a:cs typeface="+mn-cs"/>
                        </a:rPr>
                        <a:t> command prompt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interface vlan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23376712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a:t>All electronic devices require an operating system.</a:t>
            </a:r>
          </a:p>
          <a:p>
            <a:pPr lvl="1"/>
            <a:r>
              <a:rPr lang="en-US" altLang="ja-JP" dirty="0"/>
              <a:t>Windows, Mac, and Linux for PCs and laptops</a:t>
            </a:r>
          </a:p>
          <a:p>
            <a:pPr lvl="1"/>
            <a:r>
              <a:rPr lang="en-US" altLang="ja-JP" dirty="0"/>
              <a:t>Apple iOS and Android for smart phones and tablets</a:t>
            </a:r>
          </a:p>
          <a:p>
            <a:pPr lvl="1"/>
            <a:r>
              <a:rPr lang="en-US" altLang="ja-JP" dirty="0"/>
              <a:t>Cisco IOS for network devices (e.g., switches, routers, wireless AP, firewall, …).</a:t>
            </a:r>
          </a:p>
        </p:txBody>
      </p:sp>
      <p:sp>
        <p:nvSpPr>
          <p:cNvPr id="8194" name="Rectangle 2"/>
          <p:cNvSpPr>
            <a:spLocks noGrp="1" noChangeArrowheads="1"/>
          </p:cNvSpPr>
          <p:nvPr>
            <p:ph type="title"/>
          </p:nvPr>
        </p:nvSpPr>
        <p:spPr/>
        <p:txBody>
          <a:bodyPr/>
          <a:lstStyle/>
          <a:p>
            <a:r>
              <a:rPr lang="en-US" altLang="en-US" sz="1600" dirty="0"/>
              <a:t>Cisco IOS</a:t>
            </a:r>
            <a:br>
              <a:rPr lang="en-US" altLang="en-US" dirty="0"/>
            </a:br>
            <a:r>
              <a:rPr lang="en-US" altLang="en-US" dirty="0"/>
              <a:t>Operating System</a:t>
            </a:r>
          </a:p>
        </p:txBody>
      </p:sp>
      <p:pic>
        <p:nvPicPr>
          <p:cNvPr id="11" name="Picture 10"/>
          <p:cNvPicPr>
            <a:picLocks noChangeAspect="1"/>
          </p:cNvPicPr>
          <p:nvPr/>
        </p:nvPicPr>
        <p:blipFill>
          <a:blip r:embed="rId3"/>
          <a:stretch>
            <a:fillRect/>
          </a:stretch>
        </p:blipFill>
        <p:spPr>
          <a:xfrm>
            <a:off x="4768769" y="2381231"/>
            <a:ext cx="3891248" cy="2120663"/>
          </a:xfrm>
          <a:prstGeom prst="rect">
            <a:avLst/>
          </a:prstGeom>
        </p:spPr>
      </p:pic>
      <p:sp>
        <p:nvSpPr>
          <p:cNvPr id="12" name="Rectangular Callout 11"/>
          <p:cNvSpPr/>
          <p:nvPr/>
        </p:nvSpPr>
        <p:spPr>
          <a:xfrm>
            <a:off x="101400" y="2056091"/>
            <a:ext cx="4633815" cy="780904"/>
          </a:xfrm>
          <a:prstGeom prst="wedgeRectCallout">
            <a:avLst>
              <a:gd name="adj1" fmla="val 74497"/>
              <a:gd name="adj2" fmla="val 14090"/>
            </a:avLst>
          </a:prstGeom>
          <a:solidFill>
            <a:srgbClr val="7030A0"/>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defRPr/>
            </a:pPr>
            <a:r>
              <a:rPr lang="en-US" sz="1200" b="1" dirty="0"/>
              <a:t>OS Shell</a:t>
            </a:r>
          </a:p>
          <a:p>
            <a:pPr marL="84535" indent="-84535">
              <a:buFont typeface="Arial" panose="020B0604020202020204" pitchFamily="34" charset="0"/>
              <a:buChar char="•"/>
              <a:defRPr/>
            </a:pPr>
            <a:r>
              <a:rPr lang="en-US" sz="1100" dirty="0"/>
              <a:t>The OS shell is either a command-line interface (CLI) or a graphical user interface (GUI) and enables a user to interface with applications.</a:t>
            </a:r>
          </a:p>
        </p:txBody>
      </p:sp>
      <p:sp>
        <p:nvSpPr>
          <p:cNvPr id="13" name="Rectangular Callout 12"/>
          <p:cNvSpPr/>
          <p:nvPr/>
        </p:nvSpPr>
        <p:spPr>
          <a:xfrm>
            <a:off x="101400" y="3049151"/>
            <a:ext cx="4633815" cy="780904"/>
          </a:xfrm>
          <a:prstGeom prst="wedgeRectCallout">
            <a:avLst>
              <a:gd name="adj1" fmla="val 70563"/>
              <a:gd name="adj2" fmla="val -74640"/>
            </a:avLst>
          </a:prstGeom>
          <a:solidFill>
            <a:srgbClr val="CC99FF"/>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defRPr/>
            </a:pPr>
            <a:r>
              <a:rPr lang="en-US" sz="1200" b="1" dirty="0">
                <a:solidFill>
                  <a:schemeClr val="tx1"/>
                </a:solidFill>
              </a:rPr>
              <a:t>OS Kernel</a:t>
            </a:r>
          </a:p>
          <a:p>
            <a:pPr marL="84535" indent="-84535">
              <a:buFont typeface="Arial" panose="020B0604020202020204" pitchFamily="34" charset="0"/>
              <a:buChar char="•"/>
              <a:defRPr/>
            </a:pPr>
            <a:r>
              <a:rPr lang="en-US" sz="1100" dirty="0">
                <a:solidFill>
                  <a:schemeClr val="tx1"/>
                </a:solidFill>
              </a:rPr>
              <a:t>The OS kernel communicates directly with the hardware and manages how hardware resources are used to meet software requirements.</a:t>
            </a:r>
          </a:p>
        </p:txBody>
      </p:sp>
      <p:sp>
        <p:nvSpPr>
          <p:cNvPr id="14" name="Rectangular Callout 13"/>
          <p:cNvSpPr/>
          <p:nvPr/>
        </p:nvSpPr>
        <p:spPr>
          <a:xfrm>
            <a:off x="476155" y="4100076"/>
            <a:ext cx="4254685" cy="589250"/>
          </a:xfrm>
          <a:prstGeom prst="wedgeRectCallout">
            <a:avLst>
              <a:gd name="adj1" fmla="val 69728"/>
              <a:gd name="adj2" fmla="val -177941"/>
            </a:avLst>
          </a:prstGeom>
          <a:solidFill>
            <a:srgbClr val="CCCCFF"/>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defRPr/>
            </a:pPr>
            <a:r>
              <a:rPr lang="en-US" sz="1200" b="1" dirty="0">
                <a:solidFill>
                  <a:schemeClr val="tx1"/>
                </a:solidFill>
              </a:rPr>
              <a:t>Hardware</a:t>
            </a:r>
          </a:p>
          <a:p>
            <a:pPr marL="84535" indent="-84535">
              <a:buFont typeface="Arial" panose="020B0604020202020204" pitchFamily="34" charset="0"/>
              <a:buChar char="•"/>
              <a:defRPr/>
            </a:pPr>
            <a:r>
              <a:rPr lang="en-US" sz="1100" dirty="0">
                <a:solidFill>
                  <a:schemeClr val="tx1"/>
                </a:solidFill>
              </a:rPr>
              <a:t>The physical part of a computer including underlying electronics.</a:t>
            </a:r>
            <a:endParaRPr lang="en-CA" sz="1100" dirty="0">
              <a:solidFill>
                <a:schemeClr val="tx1"/>
              </a:solidFill>
            </a:endParaRPr>
          </a:p>
        </p:txBody>
      </p:sp>
      <p:sp>
        <p:nvSpPr>
          <p:cNvPr id="2" name="Rectangle 1"/>
          <p:cNvSpPr/>
          <p:nvPr/>
        </p:nvSpPr>
        <p:spPr>
          <a:xfrm>
            <a:off x="4428393" y="171048"/>
            <a:ext cx="4572000" cy="569387"/>
          </a:xfrm>
          <a:prstGeom prst="rect">
            <a:avLst/>
          </a:prstGeom>
          <a:solidFill>
            <a:schemeClr val="accent2"/>
          </a:solidFill>
        </p:spPr>
        <p:style>
          <a:lnRef idx="0">
            <a:schemeClr val="accent1"/>
          </a:lnRef>
          <a:fillRef idx="3">
            <a:schemeClr val="accent1"/>
          </a:fillRef>
          <a:effectRef idx="3">
            <a:schemeClr val="accent1"/>
          </a:effectRef>
          <a:fontRef idx="minor">
            <a:schemeClr val="lt1"/>
          </a:fontRef>
        </p:style>
        <p:txBody>
          <a:bodyPr>
            <a:spAutoFit/>
          </a:bodyPr>
          <a:lstStyle/>
          <a:p>
            <a:r>
              <a:rPr lang="en-CA" altLang="en-US" sz="1100" dirty="0"/>
              <a:t>Cisco devices use the Cisco </a:t>
            </a:r>
            <a:r>
              <a:rPr lang="en-CA" altLang="en-US" sz="1100" b="1" u="sng" dirty="0"/>
              <a:t>Internetwork Operating System (IOS)</a:t>
            </a:r>
            <a:r>
              <a:rPr lang="en-CA" altLang="en-US" sz="1100" dirty="0"/>
              <a:t>.</a:t>
            </a:r>
          </a:p>
          <a:p>
            <a:pPr marL="115888" indent="-115888">
              <a:buFont typeface="Arial" panose="020B0604020202020204" pitchFamily="34" charset="0"/>
              <a:buChar char="•"/>
            </a:pPr>
            <a:r>
              <a:rPr lang="en-CA" altLang="en-US" sz="1000" dirty="0"/>
              <a:t>Although used by Apple, iOS is </a:t>
            </a:r>
            <a:r>
              <a:rPr lang="en-US" altLang="en-US" sz="1000" dirty="0"/>
              <a:t>a registered trademark of Cisco in the U.S. and other countries and is used by Apple under license.</a:t>
            </a:r>
            <a:endParaRPr lang="en-CA" altLang="en-US" sz="1000" dirty="0"/>
          </a:p>
        </p:txBody>
      </p:sp>
    </p:spTree>
    <p:extLst>
      <p:ext uri="{BB962C8B-B14F-4D97-AF65-F5344CB8AC3E}">
        <p14:creationId xmlns:p14="http://schemas.microsoft.com/office/powerpoint/2010/main" val="234247823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Cisco IOS</a:t>
            </a:r>
            <a:br>
              <a:rPr lang="en-US" altLang="en-US" sz="1600" dirty="0"/>
            </a:br>
            <a:r>
              <a:rPr lang="en-CA" altLang="en-US" dirty="0"/>
              <a:t>Purpose of OS</a:t>
            </a:r>
          </a:p>
        </p:txBody>
      </p:sp>
      <p:sp>
        <p:nvSpPr>
          <p:cNvPr id="3" name="Content Placeholder 2"/>
          <p:cNvSpPr>
            <a:spLocks noGrp="1"/>
          </p:cNvSpPr>
          <p:nvPr>
            <p:ph idx="1"/>
          </p:nvPr>
        </p:nvSpPr>
        <p:spPr/>
        <p:txBody>
          <a:bodyPr/>
          <a:lstStyle/>
          <a:p>
            <a:r>
              <a:rPr lang="en-US" altLang="en-US" dirty="0"/>
              <a:t>Using a GUI enables a user to:</a:t>
            </a:r>
          </a:p>
          <a:p>
            <a:pPr lvl="1"/>
            <a:r>
              <a:rPr lang="en-US" altLang="en-US" dirty="0"/>
              <a:t>Use a mouse to make selections and run programs</a:t>
            </a:r>
          </a:p>
          <a:p>
            <a:pPr lvl="1"/>
            <a:r>
              <a:rPr lang="en-US" altLang="en-US" dirty="0"/>
              <a:t>Enter text and text-based commands</a:t>
            </a:r>
          </a:p>
          <a:p>
            <a:endParaRPr lang="en-US" altLang="en-US" dirty="0"/>
          </a:p>
          <a:p>
            <a:r>
              <a:rPr lang="en-US" altLang="en-US" dirty="0"/>
              <a:t>Using a CLI on a Cisco IOS switch or router enables a network technician to:</a:t>
            </a:r>
          </a:p>
          <a:p>
            <a:pPr lvl="1"/>
            <a:r>
              <a:rPr lang="en-US" altLang="en-US" dirty="0"/>
              <a:t>Use a keyboard to run CLI-based network programs</a:t>
            </a:r>
          </a:p>
          <a:p>
            <a:pPr lvl="1"/>
            <a:r>
              <a:rPr lang="en-US" altLang="en-US" dirty="0"/>
              <a:t>Use a keyboard to enter text and text-based commands</a:t>
            </a:r>
          </a:p>
          <a:p>
            <a:endParaRPr lang="en-CA" altLang="en-US" dirty="0"/>
          </a:p>
          <a:p>
            <a:r>
              <a:rPr lang="en-CA" altLang="en-US" dirty="0"/>
              <a:t>There are many distinct variations of Cisco IOS:</a:t>
            </a:r>
          </a:p>
          <a:p>
            <a:pPr lvl="1"/>
            <a:r>
              <a:rPr lang="en-CA" altLang="en-US" dirty="0"/>
              <a:t>IOS for switches, routers, and other Cisco networking devices</a:t>
            </a:r>
          </a:p>
          <a:p>
            <a:pPr lvl="1"/>
            <a:r>
              <a:rPr lang="en-CA" altLang="en-US" dirty="0"/>
              <a:t>IOS numbered versions for a given Cisco networking devices</a:t>
            </a:r>
          </a:p>
          <a:p>
            <a:pPr lvl="1"/>
            <a:endParaRPr lang="en-CA" altLang="en-US" dirty="0"/>
          </a:p>
        </p:txBody>
      </p:sp>
    </p:spTree>
    <p:extLst>
      <p:ext uri="{BB962C8B-B14F-4D97-AF65-F5344CB8AC3E}">
        <p14:creationId xmlns:p14="http://schemas.microsoft.com/office/powerpoint/2010/main" val="124412290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Cisco IOS</a:t>
            </a:r>
            <a:br>
              <a:rPr lang="en-US" altLang="en-US" dirty="0"/>
            </a:br>
            <a:r>
              <a:rPr lang="en-US" altLang="en-US" dirty="0"/>
              <a:t>Purpose of </a:t>
            </a:r>
            <a:r>
              <a:rPr lang="en-CA" altLang="en-US" dirty="0"/>
              <a:t>OS (Cont.)</a:t>
            </a:r>
          </a:p>
        </p:txBody>
      </p:sp>
      <p:sp>
        <p:nvSpPr>
          <p:cNvPr id="13315" name="Content Placeholder 2"/>
          <p:cNvSpPr>
            <a:spLocks noGrp="1"/>
          </p:cNvSpPr>
          <p:nvPr>
            <p:ph idx="1"/>
          </p:nvPr>
        </p:nvSpPr>
        <p:spPr>
          <a:xfrm>
            <a:off x="144065" y="798944"/>
            <a:ext cx="3959160" cy="4155319"/>
          </a:xfrm>
        </p:spPr>
        <p:txBody>
          <a:bodyPr/>
          <a:lstStyle/>
          <a:p>
            <a:r>
              <a:rPr lang="en-US" altLang="en-US" dirty="0"/>
              <a:t>All devices come with a default IOS and feature set. It is possible to upgrade the IOS version or feature set.</a:t>
            </a:r>
          </a:p>
          <a:p>
            <a:r>
              <a:rPr lang="en-CA" altLang="en-US" dirty="0"/>
              <a:t>An IOS can be downloaded from cisco.com. However, a Cisco Connection Online (CCO) account is required.</a:t>
            </a:r>
          </a:p>
          <a:p>
            <a:pPr marL="0" indent="0">
              <a:buNone/>
            </a:pPr>
            <a:r>
              <a:rPr lang="en-CA" altLang="en-US" b="1" dirty="0"/>
              <a:t>Note</a:t>
            </a:r>
            <a:r>
              <a:rPr lang="en-CA" altLang="en-US" dirty="0"/>
              <a:t>: The focus of this course will be on Cisco IOS Release 15.x. </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01222" y="688554"/>
            <a:ext cx="5069454" cy="415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83748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Cisco IOS Access</a:t>
            </a:r>
            <a:br>
              <a:rPr lang="en-US" altLang="en-US" sz="1600" dirty="0"/>
            </a:br>
            <a:r>
              <a:rPr lang="en-US" altLang="en-US" dirty="0"/>
              <a:t>Access Methods</a:t>
            </a:r>
          </a:p>
        </p:txBody>
      </p:sp>
      <p:sp>
        <p:nvSpPr>
          <p:cNvPr id="55299" name="Rectangle 3"/>
          <p:cNvSpPr>
            <a:spLocks noGrp="1" noChangeArrowheads="1"/>
          </p:cNvSpPr>
          <p:nvPr>
            <p:ph type="body" idx="1"/>
          </p:nvPr>
        </p:nvSpPr>
        <p:spPr/>
        <p:txBody>
          <a:bodyPr/>
          <a:lstStyle/>
          <a:p>
            <a:pPr eaLnBrk="1" hangingPunct="1"/>
            <a:r>
              <a:rPr lang="en-US" altLang="en-US" sz="1800" dirty="0"/>
              <a:t>The three most common ways to access the IOS are:</a:t>
            </a:r>
          </a:p>
          <a:p>
            <a:pPr lvl="1"/>
            <a:r>
              <a:rPr lang="en-US" altLang="en-US" sz="1800" b="1" dirty="0"/>
              <a:t>Console port – </a:t>
            </a:r>
            <a:r>
              <a:rPr lang="en-US" altLang="en-US" sz="1800" dirty="0"/>
              <a:t>Out-of-band serial port used primarily for management purposes such as the initial configuration of the router. </a:t>
            </a:r>
          </a:p>
          <a:p>
            <a:pPr lvl="1"/>
            <a:r>
              <a:rPr lang="en-US" altLang="en-US" sz="1800" b="1" dirty="0"/>
              <a:t>Secure Shell (SSH) - </a:t>
            </a:r>
            <a:r>
              <a:rPr lang="en-US" altLang="en-US" sz="1800" dirty="0"/>
              <a:t>Inband method for remotely and securely establishing a CLI session over a network. User authentication, passwords, and commands sent over the network are encrypted. As a best practice, use SSH instead of Telnet whenever possible.</a:t>
            </a:r>
          </a:p>
          <a:p>
            <a:pPr lvl="1"/>
            <a:r>
              <a:rPr lang="en-US" altLang="en-US" sz="1800" b="1" dirty="0"/>
              <a:t>Telnet</a:t>
            </a:r>
            <a:r>
              <a:rPr lang="en-US" altLang="en-US" sz="1800" dirty="0"/>
              <a:t> – </a:t>
            </a:r>
            <a:r>
              <a:rPr lang="en-US" altLang="en-US" sz="1800" dirty="0" err="1"/>
              <a:t>Inband</a:t>
            </a:r>
            <a:r>
              <a:rPr lang="en-US" altLang="en-US" sz="1800" dirty="0"/>
              <a:t>  interfaces remotely establishing a CLI session through a virtual interface, over a network. User authentication, passwords, and commands are sent over the network in plaintext.</a:t>
            </a:r>
          </a:p>
          <a:p>
            <a:pPr marL="0" indent="0" eaLnBrk="1" hangingPunct="1">
              <a:buNone/>
            </a:pPr>
            <a:r>
              <a:rPr lang="en-CA" altLang="en-US" sz="1650" b="1"/>
              <a:t>Note</a:t>
            </a:r>
            <a:r>
              <a:rPr lang="en-CA" altLang="en-US" sz="1650" dirty="0"/>
              <a:t>: </a:t>
            </a:r>
            <a:r>
              <a:rPr lang="en-CA" altLang="en-US" sz="1550" dirty="0"/>
              <a:t>The AUX port is an on older method of establishing a CLI session remotely via a telephone dialup connection using a modem.</a:t>
            </a:r>
          </a:p>
        </p:txBody>
      </p:sp>
    </p:spTree>
    <p:extLst>
      <p:ext uri="{BB962C8B-B14F-4D97-AF65-F5344CB8AC3E}">
        <p14:creationId xmlns:p14="http://schemas.microsoft.com/office/powerpoint/2010/main" val="273694688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Cisco IOS Access</a:t>
            </a:r>
            <a:br>
              <a:rPr lang="en-US" altLang="en-US" sz="1600" dirty="0"/>
            </a:br>
            <a:r>
              <a:rPr lang="en-CA" altLang="en-US" dirty="0"/>
              <a:t>Terminal Emulation Program</a:t>
            </a:r>
          </a:p>
        </p:txBody>
      </p:sp>
      <p:sp>
        <p:nvSpPr>
          <p:cNvPr id="25603" name="Content Placeholder 2"/>
          <p:cNvSpPr>
            <a:spLocks noGrp="1"/>
          </p:cNvSpPr>
          <p:nvPr>
            <p:ph idx="1"/>
          </p:nvPr>
        </p:nvSpPr>
        <p:spPr/>
        <p:txBody>
          <a:bodyPr/>
          <a:lstStyle/>
          <a:p>
            <a:r>
              <a:rPr lang="en-CA" altLang="en-US" dirty="0"/>
              <a:t>Regardless of access method, a terminal emulation program will be required. Popular terminal emulation programs include PuTTY, Tera Term, SecureCRT, and OS X Terminal.</a:t>
            </a:r>
          </a:p>
          <a:p>
            <a:endParaRPr lang="en-CA" altLang="en-US" dirty="0"/>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566" y="1717134"/>
            <a:ext cx="4454160" cy="282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Lst>
        </p:spPr>
      </p:pic>
      <p:pic>
        <p:nvPicPr>
          <p:cNvPr id="2560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86" y="1511362"/>
            <a:ext cx="2888216" cy="3085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2" name="TextBox 1"/>
          <p:cNvSpPr txBox="1"/>
          <p:nvPr/>
        </p:nvSpPr>
        <p:spPr>
          <a:xfrm>
            <a:off x="5885361" y="1440135"/>
            <a:ext cx="904030" cy="276999"/>
          </a:xfrm>
          <a:prstGeom prst="rect">
            <a:avLst/>
          </a:prstGeom>
          <a:noFill/>
        </p:spPr>
        <p:txBody>
          <a:bodyPr wrap="none" rtlCol="0">
            <a:spAutoFit/>
          </a:bodyPr>
          <a:lstStyle/>
          <a:p>
            <a:r>
              <a:rPr lang="en-US" sz="1200" b="1" dirty="0"/>
              <a:t>Tera Term</a:t>
            </a:r>
          </a:p>
        </p:txBody>
      </p:sp>
    </p:spTree>
    <p:extLst>
      <p:ext uri="{BB962C8B-B14F-4D97-AF65-F5344CB8AC3E}">
        <p14:creationId xmlns:p14="http://schemas.microsoft.com/office/powerpoint/2010/main" val="150518143"/>
      </p:ext>
    </p:extLst>
  </p:cSld>
  <p:clrMapOvr>
    <a:masterClrMapping/>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8131</TotalTime>
  <Words>4257</Words>
  <Application>Microsoft Office PowerPoint</Application>
  <PresentationFormat>On-screen Show (16:9)</PresentationFormat>
  <Paragraphs>599</Paragraphs>
  <Slides>46</Slides>
  <Notes>46</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ＭＳ Ｐゴシック</vt:lpstr>
      <vt:lpstr>Arial</vt:lpstr>
      <vt:lpstr>Calibri</vt:lpstr>
      <vt:lpstr>CiscoSans</vt:lpstr>
      <vt:lpstr>CiscoSans ExtraLight</vt:lpstr>
      <vt:lpstr>CiscoSans Thin</vt:lpstr>
      <vt:lpstr>Courier New</vt:lpstr>
      <vt:lpstr>Wingdings</vt:lpstr>
      <vt:lpstr>Default Theme</vt:lpstr>
      <vt:lpstr>Chapter 2: Configure a Network Operating System</vt:lpstr>
      <vt:lpstr>Chapter 2 - Sections &amp; Objectives</vt:lpstr>
      <vt:lpstr>Chapter 2 - Sections &amp; Objectives (Cont.)</vt:lpstr>
      <vt:lpstr>2.1 IOS Bootcamp</vt:lpstr>
      <vt:lpstr>Cisco IOS Operating System</vt:lpstr>
      <vt:lpstr>Cisco IOS Purpose of OS</vt:lpstr>
      <vt:lpstr>Cisco IOS Purpose of OS (Cont.)</vt:lpstr>
      <vt:lpstr>Cisco IOS Access Access Methods</vt:lpstr>
      <vt:lpstr>Cisco IOS Access Terminal Emulation Program</vt:lpstr>
      <vt:lpstr>Navigate the IOS Cisco IOS Modes of Operation</vt:lpstr>
      <vt:lpstr>Navigate the IOS Primary Command Modes</vt:lpstr>
      <vt:lpstr>Navigate the IOS Configuration Command Modes</vt:lpstr>
      <vt:lpstr>Navigate the IOS Navigate Between IOS Modes</vt:lpstr>
      <vt:lpstr>Navigate the IOS Navigate Between IOS Modes (Cont.)</vt:lpstr>
      <vt:lpstr>The Command Structure Basic IOS Command Structure</vt:lpstr>
      <vt:lpstr>The Command Structure IOS Command Syntax</vt:lpstr>
      <vt:lpstr>The Command Structure IOS Help Features</vt:lpstr>
      <vt:lpstr>The Command Structure IOS Help Features (Cont.)</vt:lpstr>
      <vt:lpstr>The Command Structure Hot Keys and Shortcuts </vt:lpstr>
      <vt:lpstr>The Command Structure Video Demonstration - Hotkeys and Shortcuts</vt:lpstr>
      <vt:lpstr>2.2 Basic Device Configuration</vt:lpstr>
      <vt:lpstr>Hostnames Device Names</vt:lpstr>
      <vt:lpstr>Hostnames Configure Hostnames</vt:lpstr>
      <vt:lpstr>Limit Access to Device Configurations Limiting Device Access</vt:lpstr>
      <vt:lpstr>Limit Access to Device Configurations Configure Passwords</vt:lpstr>
      <vt:lpstr>Limit Access to Device Configurations Configure Passwords (Cont.)</vt:lpstr>
      <vt:lpstr>Limit Access to Device Configurations Encrypt Passwords</vt:lpstr>
      <vt:lpstr>Limit Access to Device Configurations Banner Messages</vt:lpstr>
      <vt:lpstr>Limit Access to Device Configurations Syntax Checker – Limiting Access to a Switch</vt:lpstr>
      <vt:lpstr>Save Configurations Save the Running Configuration File</vt:lpstr>
      <vt:lpstr>Save Configurations  Alter the Running Configuration</vt:lpstr>
      <vt:lpstr>Save Configurations Capture Configuration to a Text File</vt:lpstr>
      <vt:lpstr>Save Configurations Capture Configuration to a Text File (Cont.)</vt:lpstr>
      <vt:lpstr>2.3 Address Schemes</vt:lpstr>
      <vt:lpstr>Ports and Addresses IP Addressing Overview</vt:lpstr>
      <vt:lpstr>Ports and Addresses Interfaces and Ports</vt:lpstr>
      <vt:lpstr>Configure IP Addressing   Manual IP Address Configuration for End Devices</vt:lpstr>
      <vt:lpstr>Configure IP Addressing Automatic IP Address Configuration for End Devices</vt:lpstr>
      <vt:lpstr>Configure IP Addressing  Switch Virtual Interface</vt:lpstr>
      <vt:lpstr>Verifying Connectivity Interface Addressing Verification</vt:lpstr>
      <vt:lpstr>Verifying Connectivity End-to-End Connectivity Test</vt:lpstr>
      <vt:lpstr>2.4 Chapter Summary</vt:lpstr>
      <vt:lpstr>Conclusion Chapter 2: Configure a Network Operating System</vt:lpstr>
      <vt:lpstr>Section 2.1 New Terms and Commands</vt:lpstr>
      <vt:lpstr>Section 2.2 New Terms and Commands</vt:lpstr>
      <vt:lpstr>Section 2.3 New Terms and Commands</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Conn Cremin</cp:lastModifiedBy>
  <cp:revision>264</cp:revision>
  <dcterms:created xsi:type="dcterms:W3CDTF">2016-08-22T22:27:36Z</dcterms:created>
  <dcterms:modified xsi:type="dcterms:W3CDTF">2018-09-20T11:41:57Z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